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4"/>
  </p:notesMasterIdLst>
  <p:sldIdLst>
    <p:sldId id="312" r:id="rId2"/>
    <p:sldId id="313" r:id="rId3"/>
    <p:sldId id="314" r:id="rId4"/>
    <p:sldId id="315" r:id="rId5"/>
    <p:sldId id="322" r:id="rId6"/>
    <p:sldId id="324" r:id="rId7"/>
    <p:sldId id="316" r:id="rId8"/>
    <p:sldId id="317" r:id="rId9"/>
    <p:sldId id="319" r:id="rId10"/>
    <p:sldId id="318" r:id="rId11"/>
    <p:sldId id="321" r:id="rId12"/>
    <p:sldId id="320" r:id="rId13"/>
  </p:sldIdLst>
  <p:sldSz cx="9144000" cy="5143500" type="screen16x9"/>
  <p:notesSz cx="6858000" cy="9144000"/>
  <p:embeddedFontLst>
    <p:embeddedFont>
      <p:font typeface="Inconsolata" pitchFamily="49" charset="77"/>
      <p:regular r:id="rId15"/>
      <p:bold r:id="rId16"/>
    </p:embeddedFont>
    <p:embeddedFont>
      <p:font typeface="Montserrat Black" panose="020F0502020204030204" pitchFamily="34" charset="0"/>
      <p:bold r:id="rId17"/>
      <p:italic r:id="rId18"/>
      <p:boldItalic r:id="rId19"/>
    </p:embeddedFont>
    <p:embeddedFont>
      <p:font typeface="Press Start 2P" pitchFamily="2" charset="0"/>
      <p:regular r:id="rId20"/>
    </p:embeddedFont>
    <p:embeddedFont>
      <p:font typeface="PT Sans" panose="020B0503020203020204" pitchFamily="34" charset="77"/>
      <p:regular r:id="rId21"/>
      <p:bold r:id="rId22"/>
      <p:italic r:id="rId23"/>
      <p:boldItalic r:id="rId24"/>
    </p:embeddedFont>
    <p:embeddedFont>
      <p:font typeface="Times" panose="02020603050405020304" pitchFamily="18"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A8"/>
    <a:srgbClr val="BFC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CA933E-33B8-D249-8B4D-D0BAED1562D1}" v="577" dt="2024-04-25T19:33:10.045"/>
    <p1510:client id="{D8139EED-133E-E341-BBC6-86933C3F165D}" v="249" dt="2024-04-25T15:40:51.107"/>
  </p1510:revLst>
</p1510:revInfo>
</file>

<file path=ppt/tableStyles.xml><?xml version="1.0" encoding="utf-8"?>
<a:tblStyleLst xmlns:a="http://schemas.openxmlformats.org/drawingml/2006/main" def="{44934C40-6B61-4AB3-BEDD-32DFA8142998}">
  <a:tblStyle styleId="{44934C40-6B61-4AB3-BEDD-32DFA81429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6"/>
    <p:restoredTop sz="94648"/>
  </p:normalViewPr>
  <p:slideViewPr>
    <p:cSldViewPr snapToGrid="0">
      <p:cViewPr varScale="1">
        <p:scale>
          <a:sx n="155" d="100"/>
          <a:sy n="155" d="100"/>
        </p:scale>
        <p:origin x="20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228600" lvl="0" indent="-228600" algn="l" rtl="0">
              <a:spcBef>
                <a:spcPts val="0"/>
              </a:spcBef>
              <a:spcAft>
                <a:spcPts val="0"/>
              </a:spcAft>
              <a:buAutoNum type="arabicPeriod"/>
            </a:pPr>
            <a:r>
              <a:rPr lang="en-US"/>
              <a:t>Discuss documentation too (where are they stored and what did we use for documentation)</a:t>
            </a:r>
          </a:p>
          <a:p>
            <a:pPr marL="228600" lvl="0" indent="-228600" algn="l" rtl="0">
              <a:spcBef>
                <a:spcPts val="0"/>
              </a:spcBef>
              <a:spcAft>
                <a:spcPts val="0"/>
              </a:spcAft>
              <a:buAutoNum type="arabicPeriod"/>
            </a:pPr>
            <a:r>
              <a:rPr lang="en-US"/>
              <a:t>Software management: GitHub issues, </a:t>
            </a:r>
            <a:r>
              <a:rPr lang="en-US" err="1"/>
              <a:t>ClickUp</a:t>
            </a:r>
            <a:r>
              <a:rPr lang="en-US"/>
              <a:t> (Kanban Board)</a:t>
            </a:r>
          </a:p>
          <a:p>
            <a:pPr marL="228600" lvl="0" indent="-228600" algn="l" rtl="0">
              <a:spcBef>
                <a:spcPts val="0"/>
              </a:spcBef>
              <a:spcAft>
                <a:spcPts val="0"/>
              </a:spcAft>
              <a:buAutoNum type="arabicPeriod"/>
            </a:pPr>
            <a:r>
              <a:rPr lang="en-US" err="1"/>
              <a:t>Divison</a:t>
            </a:r>
            <a:r>
              <a:rPr lang="en-US"/>
              <a:t> of labor/teamwork -&gt; add GitHub commit chart</a:t>
            </a:r>
            <a:endParaRPr/>
          </a:p>
        </p:txBody>
      </p:sp>
    </p:spTree>
    <p:extLst>
      <p:ext uri="{BB962C8B-B14F-4D97-AF65-F5344CB8AC3E}">
        <p14:creationId xmlns:p14="http://schemas.microsoft.com/office/powerpoint/2010/main" val="1357245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BRANDON:</a:t>
            </a:r>
          </a:p>
          <a:p>
            <a:pPr marL="0" lvl="0" indent="0" algn="l" rtl="0">
              <a:spcBef>
                <a:spcPts val="0"/>
              </a:spcBef>
              <a:spcAft>
                <a:spcPts val="0"/>
              </a:spcAft>
              <a:buNone/>
            </a:pPr>
            <a:r>
              <a:rPr lang="en-US"/>
              <a:t>- congested mine placement vs spread out (timing)</a:t>
            </a:r>
          </a:p>
          <a:p>
            <a:pPr marL="0" lvl="0" indent="0" algn="l" rtl="0">
              <a:spcBef>
                <a:spcPts val="0"/>
              </a:spcBef>
              <a:spcAft>
                <a:spcPts val="0"/>
              </a:spcAft>
              <a:buNone/>
            </a:pPr>
            <a:r>
              <a:rPr lang="en-US"/>
              <a:t>MIA:</a:t>
            </a:r>
          </a:p>
          <a:p>
            <a:pPr marL="0" lvl="0" indent="0" algn="l" rtl="0">
              <a:spcBef>
                <a:spcPts val="0"/>
              </a:spcBef>
              <a:spcAft>
                <a:spcPts val="0"/>
              </a:spcAft>
              <a:buNone/>
            </a:pPr>
            <a:r>
              <a:rPr lang="en-US"/>
              <a:t>- trivial solver vs advanced solver progress</a:t>
            </a:r>
          </a:p>
          <a:p>
            <a:pPr marL="0" lvl="0" indent="0" algn="l" rtl="0">
              <a:spcBef>
                <a:spcPts val="0"/>
              </a:spcBef>
              <a:spcAft>
                <a:spcPts val="0"/>
              </a:spcAft>
              <a:buNone/>
            </a:pPr>
            <a:r>
              <a:rPr lang="en-US"/>
              <a:t>- does better with less mines (board size not as important)</a:t>
            </a:r>
          </a:p>
          <a:p>
            <a:pPr marL="0" lvl="0" indent="0" algn="l" rtl="0">
              <a:spcBef>
                <a:spcPts val="0"/>
              </a:spcBef>
              <a:spcAft>
                <a:spcPts val="0"/>
              </a:spcAft>
              <a:buNone/>
            </a:pPr>
            <a:r>
              <a:rPr lang="en-US"/>
              <a:t>- percentages of solver success (stuck state)</a:t>
            </a:r>
          </a:p>
          <a:p>
            <a:pPr marL="171450" lvl="0" indent="-171450" algn="l" rtl="0">
              <a:spcBef>
                <a:spcPts val="0"/>
              </a:spcBef>
              <a:spcAft>
                <a:spcPts val="0"/>
              </a:spcAft>
              <a:buFont typeface="Arial" panose="020B0604020202020204" pitchFamily="34" charset="0"/>
              <a:buChar char="•"/>
            </a:pPr>
            <a:r>
              <a:rPr lang="en-US"/>
              <a:t>100% for 9x9</a:t>
            </a:r>
          </a:p>
          <a:p>
            <a:pPr marL="171450" lvl="0" indent="-171450" algn="l" rtl="0">
              <a:spcBef>
                <a:spcPts val="0"/>
              </a:spcBef>
              <a:spcAft>
                <a:spcPts val="0"/>
              </a:spcAft>
              <a:buFont typeface="Arial" panose="020B0604020202020204" pitchFamily="34" charset="0"/>
              <a:buChar char="•"/>
            </a:pPr>
            <a:r>
              <a:rPr lang="en-US"/>
              <a:t>30% for 16x16 (40)</a:t>
            </a:r>
          </a:p>
          <a:p>
            <a:pPr marL="171450" lvl="0" indent="-171450" algn="l" rtl="0">
              <a:spcBef>
                <a:spcPts val="0"/>
              </a:spcBef>
              <a:spcAft>
                <a:spcPts val="0"/>
              </a:spcAft>
              <a:buFont typeface="Arial" panose="020B0604020202020204" pitchFamily="34" charset="0"/>
              <a:buChar char="•"/>
            </a:pPr>
            <a:r>
              <a:rPr lang="en-US"/>
              <a:t>40-45% for 16x16 (30 and under)</a:t>
            </a:r>
            <a:endParaRPr/>
          </a:p>
        </p:txBody>
      </p:sp>
    </p:spTree>
    <p:extLst>
      <p:ext uri="{BB962C8B-B14F-4D97-AF65-F5344CB8AC3E}">
        <p14:creationId xmlns:p14="http://schemas.microsoft.com/office/powerpoint/2010/main" val="4107053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BRANDON:</a:t>
            </a:r>
          </a:p>
          <a:p>
            <a:pPr marL="0" lvl="0" indent="0" algn="l" rtl="0">
              <a:spcBef>
                <a:spcPts val="0"/>
              </a:spcBef>
              <a:spcAft>
                <a:spcPts val="0"/>
              </a:spcAft>
              <a:buNone/>
            </a:pPr>
            <a:r>
              <a:rPr lang="en-US"/>
              <a:t>Code &amp; other things Mia worked on…</a:t>
            </a:r>
          </a:p>
          <a:p>
            <a:pPr marL="0" lvl="0" indent="0" algn="l" rtl="0">
              <a:spcBef>
                <a:spcPts val="0"/>
              </a:spcBef>
              <a:spcAft>
                <a:spcPts val="0"/>
              </a:spcAft>
              <a:buNone/>
            </a:pPr>
            <a:endParaRPr lang="en-US"/>
          </a:p>
          <a:p>
            <a:pPr marL="171450" lvl="0" indent="-171450" algn="l" rtl="0">
              <a:spcBef>
                <a:spcPts val="0"/>
              </a:spcBef>
              <a:spcAft>
                <a:spcPts val="0"/>
              </a:spcAft>
              <a:buFont typeface="Arial" panose="020B0604020202020204" pitchFamily="34" charset="0"/>
              <a:buChar char="•"/>
            </a:pPr>
            <a:r>
              <a:rPr lang="en-US"/>
              <a:t>Discuss and explicitly point out OOP concepts  &amp; patterns (Getters, setters, design patterns, etc.)</a:t>
            </a:r>
          </a:p>
          <a:p>
            <a:pPr marL="171450" lvl="0" indent="-171450" algn="l" rtl="0">
              <a:spcBef>
                <a:spcPts val="0"/>
              </a:spcBef>
              <a:spcAft>
                <a:spcPts val="0"/>
              </a:spcAft>
              <a:buFont typeface="Arial" panose="020B0604020202020204" pitchFamily="34" charset="0"/>
              <a:buChar char="•"/>
            </a:pPr>
            <a:r>
              <a:rPr lang="en-US"/>
              <a:t>Discuss how we used GitHub, </a:t>
            </a:r>
            <a:r>
              <a:rPr lang="en-US" err="1"/>
              <a:t>ClickUp</a:t>
            </a:r>
            <a:endParaRPr lang="en-US"/>
          </a:p>
          <a:p>
            <a:pPr marL="171450" lvl="0" indent="-171450" algn="l" rtl="0">
              <a:spcBef>
                <a:spcPts val="0"/>
              </a:spcBef>
              <a:spcAft>
                <a:spcPts val="0"/>
              </a:spcAft>
              <a:buFont typeface="Arial" panose="020B0604020202020204" pitchFamily="34" charset="0"/>
              <a:buChar char="•"/>
            </a:pPr>
            <a:r>
              <a:rPr lang="en-US"/>
              <a:t>Touch on </a:t>
            </a:r>
            <a:r>
              <a:rPr lang="en-US" err="1"/>
              <a:t>requirments</a:t>
            </a:r>
            <a:r>
              <a:rPr lang="en-US"/>
              <a:t> for the project (if relevant)</a:t>
            </a:r>
          </a:p>
          <a:p>
            <a:pPr marL="171450" lvl="0" indent="-171450" algn="l" rtl="0">
              <a:spcBef>
                <a:spcPts val="0"/>
              </a:spcBef>
              <a:spcAft>
                <a:spcPts val="0"/>
              </a:spcAft>
              <a:buFont typeface="Arial" panose="020B0604020202020204" pitchFamily="34" charset="0"/>
              <a:buChar char="•"/>
            </a:pPr>
            <a:endParaRPr/>
          </a:p>
        </p:txBody>
      </p:sp>
    </p:spTree>
    <p:extLst>
      <p:ext uri="{BB962C8B-B14F-4D97-AF65-F5344CB8AC3E}">
        <p14:creationId xmlns:p14="http://schemas.microsoft.com/office/powerpoint/2010/main" val="169392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endParaRPr/>
          </a:p>
        </p:txBody>
      </p:sp>
    </p:spTree>
    <p:extLst>
      <p:ext uri="{BB962C8B-B14F-4D97-AF65-F5344CB8AC3E}">
        <p14:creationId xmlns:p14="http://schemas.microsoft.com/office/powerpoint/2010/main" val="68897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1">
                <a:solidFill>
                  <a:srgbClr val="000000"/>
                </a:solidFill>
                <a:effectLst/>
                <a:latin typeface="Times"/>
              </a:rPr>
              <a:t>---NP-complete = </a:t>
            </a:r>
            <a:r>
              <a:rPr lang="en-US" b="1" i="1">
                <a:solidFill>
                  <a:srgbClr val="000000"/>
                </a:solidFill>
                <a:effectLst/>
                <a:latin typeface="Times"/>
              </a:rPr>
              <a:t>An efficient</a:t>
            </a:r>
            <a:r>
              <a:rPr lang="en-US" b="1" i="0">
                <a:solidFill>
                  <a:srgbClr val="000000"/>
                </a:solidFill>
                <a:effectLst/>
                <a:highlight>
                  <a:srgbClr val="FFFFFF"/>
                </a:highlight>
                <a:latin typeface="Times"/>
              </a:rPr>
              <a:t> computer program or algorithm that will give the answer in all cases.</a:t>
            </a:r>
          </a:p>
          <a:p>
            <a:pPr marL="0" lvl="0" indent="0" algn="l" rtl="0">
              <a:spcBef>
                <a:spcPts val="0"/>
              </a:spcBef>
              <a:spcAft>
                <a:spcPts val="0"/>
              </a:spcAft>
              <a:buNone/>
            </a:pPr>
            <a:endParaRPr lang="en-US" b="0" i="0">
              <a:solidFill>
                <a:srgbClr val="000000"/>
              </a:solidFill>
              <a:effectLst/>
              <a:highlight>
                <a:srgbClr val="FFFFFF"/>
              </a:highlight>
              <a:latin typeface="Time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highlight>
                  <a:srgbClr val="FFFFFF"/>
                </a:highlight>
                <a:latin typeface="Times"/>
              </a:rPr>
              <a:t>Because Minesweeper is NP-Complete we can use </a:t>
            </a:r>
            <a:r>
              <a:rPr lang="en-US" b="1" i="0">
                <a:solidFill>
                  <a:srgbClr val="000000"/>
                </a:solidFill>
                <a:effectLst/>
                <a:highlight>
                  <a:srgbClr val="FFFFFF"/>
                </a:highlight>
                <a:latin typeface="Times"/>
              </a:rPr>
              <a:t>Minesweeper board configurations to represent things like Boolean circuits</a:t>
            </a:r>
          </a:p>
          <a:p>
            <a:pPr marL="0" lvl="0" indent="0" algn="l" rtl="0">
              <a:spcBef>
                <a:spcPts val="0"/>
              </a:spcBef>
              <a:spcAft>
                <a:spcPts val="0"/>
              </a:spcAft>
              <a:buNone/>
            </a:pPr>
            <a:endParaRPr lang="en-US" b="0" i="0">
              <a:solidFill>
                <a:srgbClr val="000000"/>
              </a:solidFill>
              <a:effectLst/>
              <a:highlight>
                <a:srgbClr val="FFFFFF"/>
              </a:highlight>
              <a:latin typeface="Times"/>
            </a:endParaRPr>
          </a:p>
          <a:p>
            <a:pPr marL="0" lvl="0" indent="0" algn="l" rtl="0">
              <a:spcBef>
                <a:spcPts val="0"/>
              </a:spcBef>
              <a:spcAft>
                <a:spcPts val="0"/>
              </a:spcAft>
              <a:buNone/>
            </a:pPr>
            <a:r>
              <a:rPr lang="en-US" b="0" i="0">
                <a:solidFill>
                  <a:srgbClr val="000000"/>
                </a:solidFill>
                <a:effectLst/>
                <a:highlight>
                  <a:srgbClr val="FFFFFF"/>
                </a:highlight>
                <a:latin typeface="Times"/>
              </a:rPr>
              <a:t>Because it's NP-Complete, is actually </a:t>
            </a:r>
            <a:r>
              <a:rPr lang="en-US" b="1" i="0">
                <a:solidFill>
                  <a:srgbClr val="000000"/>
                </a:solidFill>
                <a:effectLst/>
                <a:highlight>
                  <a:srgbClr val="FFFFFF"/>
                </a:highlight>
                <a:latin typeface="Times"/>
              </a:rPr>
              <a:t>very difficult to identify cases where it is possible to reveal a space safely and be confident that it is empty, and cases when some guessing is required</a:t>
            </a:r>
            <a:r>
              <a:rPr lang="en-US" b="0" i="0">
                <a:solidFill>
                  <a:srgbClr val="000000"/>
                </a:solidFill>
                <a:effectLst/>
                <a:highlight>
                  <a:srgbClr val="FFFFFF"/>
                </a:highlight>
                <a:latin typeface="Times"/>
              </a:rPr>
              <a:t>. </a:t>
            </a:r>
          </a:p>
          <a:p>
            <a:pPr marL="0" lvl="0" indent="0" algn="l" rtl="0">
              <a:spcBef>
                <a:spcPts val="0"/>
              </a:spcBef>
              <a:spcAft>
                <a:spcPts val="0"/>
              </a:spcAft>
              <a:buNone/>
            </a:pPr>
            <a:endParaRPr lang="en-US" b="0" i="0">
              <a:solidFill>
                <a:srgbClr val="000000"/>
              </a:solidFill>
              <a:effectLst/>
              <a:highlight>
                <a:srgbClr val="FFFFFF"/>
              </a:highlight>
              <a:latin typeface="Times"/>
            </a:endParaRPr>
          </a:p>
          <a:p>
            <a:pPr marL="0" lvl="0" indent="0" algn="l" rtl="0">
              <a:spcBef>
                <a:spcPts val="0"/>
              </a:spcBef>
              <a:spcAft>
                <a:spcPts val="0"/>
              </a:spcAft>
              <a:buNone/>
            </a:pPr>
            <a:r>
              <a:rPr lang="en-US" b="0" i="0">
                <a:solidFill>
                  <a:srgbClr val="000000"/>
                </a:solidFill>
                <a:effectLst/>
                <a:highlight>
                  <a:srgbClr val="FFFFFF"/>
                </a:highlight>
                <a:latin typeface="Times"/>
              </a:rPr>
              <a:t>Even if you are told in advance that guessing is NOT required, it will still be difficult to decide what spaces to clear.</a:t>
            </a:r>
          </a:p>
          <a:p>
            <a:pPr marL="0" lvl="0" indent="0" algn="l" rtl="0">
              <a:spcBef>
                <a:spcPts val="0"/>
              </a:spcBef>
              <a:spcAft>
                <a:spcPts val="0"/>
              </a:spcAft>
              <a:buNone/>
            </a:pPr>
            <a:endParaRPr lang="en-US" b="0" i="0">
              <a:solidFill>
                <a:srgbClr val="000000"/>
              </a:solidFill>
              <a:effectLst/>
              <a:highlight>
                <a:srgbClr val="FFFFFF"/>
              </a:highlight>
              <a:latin typeface="Times"/>
            </a:endParaRPr>
          </a:p>
          <a:p>
            <a:pPr marL="0" lvl="0" indent="0" algn="l" rtl="0">
              <a:spcBef>
                <a:spcPts val="0"/>
              </a:spcBef>
              <a:spcAft>
                <a:spcPts val="0"/>
              </a:spcAft>
              <a:buNone/>
            </a:pPr>
            <a:r>
              <a:rPr lang="en-US" b="0" i="0">
                <a:solidFill>
                  <a:srgbClr val="000000"/>
                </a:solidFill>
                <a:effectLst/>
                <a:highlight>
                  <a:srgbClr val="FFFFFF"/>
                </a:highlight>
                <a:latin typeface="Times"/>
              </a:rPr>
              <a:t>----------------------------</a:t>
            </a:r>
          </a:p>
          <a:p>
            <a:pPr marL="0" lvl="0" indent="0" algn="l" rtl="0">
              <a:spcBef>
                <a:spcPts val="0"/>
              </a:spcBef>
              <a:spcAft>
                <a:spcPts val="0"/>
              </a:spcAft>
              <a:buNone/>
            </a:pPr>
            <a:r>
              <a:rPr lang="en-US" b="0" i="0">
                <a:solidFill>
                  <a:srgbClr val="000000"/>
                </a:solidFill>
                <a:effectLst/>
                <a:highlight>
                  <a:srgbClr val="FFFFFF"/>
                </a:highlight>
                <a:latin typeface="Times"/>
              </a:rPr>
              <a:t>The fact that it is NP-complete means that it is very difficult to spot when it is possible to clear a square safely in full knowledge that that square is clear, and when some guessing is required. In fact, even if you are told in advance that guessing is </a:t>
            </a:r>
            <a:r>
              <a:rPr lang="en-US" b="0" i="1">
                <a:solidFill>
                  <a:srgbClr val="000000"/>
                </a:solidFill>
                <a:effectLst/>
                <a:highlight>
                  <a:srgbClr val="FFFFFF"/>
                </a:highlight>
                <a:latin typeface="Times"/>
              </a:rPr>
              <a:t>not</a:t>
            </a:r>
            <a:r>
              <a:rPr lang="en-US" b="0" i="0">
                <a:solidFill>
                  <a:srgbClr val="000000"/>
                </a:solidFill>
                <a:effectLst/>
                <a:highlight>
                  <a:srgbClr val="FFFFFF"/>
                </a:highlight>
                <a:latin typeface="Times"/>
              </a:rPr>
              <a:t> required, it may still be difficult to decide what squares to clear. In some sense, when you play the game you cannot be expected to do much better than the hundreds of very good mathematicians who have worked on the P=NP? question for many many years.</a:t>
            </a:r>
          </a:p>
          <a:p>
            <a:pPr marL="0" lvl="0" indent="0" algn="l" rtl="0">
              <a:spcBef>
                <a:spcPts val="0"/>
              </a:spcBef>
              <a:spcAft>
                <a:spcPts val="0"/>
              </a:spcAft>
              <a:buNone/>
            </a:pPr>
            <a:r>
              <a:rPr lang="en-US" b="0" i="0">
                <a:solidFill>
                  <a:srgbClr val="000000"/>
                </a:solidFill>
                <a:effectLst/>
                <a:highlight>
                  <a:srgbClr val="FFFFFF"/>
                </a:highlight>
                <a:latin typeface="Times"/>
              </a:rPr>
              <a:t>https://</a:t>
            </a:r>
            <a:r>
              <a:rPr lang="en-US" b="0" i="0" err="1">
                <a:solidFill>
                  <a:srgbClr val="000000"/>
                </a:solidFill>
                <a:effectLst/>
                <a:highlight>
                  <a:srgbClr val="FFFFFF"/>
                </a:highlight>
                <a:latin typeface="Times"/>
              </a:rPr>
              <a:t>web.mat.bham.ac.uk</a:t>
            </a:r>
            <a:r>
              <a:rPr lang="en-US" b="0" i="0">
                <a:solidFill>
                  <a:srgbClr val="000000"/>
                </a:solidFill>
                <a:effectLst/>
                <a:highlight>
                  <a:srgbClr val="FFFFFF"/>
                </a:highlight>
                <a:latin typeface="Times"/>
              </a:rPr>
              <a:t>/</a:t>
            </a:r>
            <a:r>
              <a:rPr lang="en-US" b="0" i="0" err="1">
                <a:solidFill>
                  <a:srgbClr val="000000"/>
                </a:solidFill>
                <a:effectLst/>
                <a:highlight>
                  <a:srgbClr val="FFFFFF"/>
                </a:highlight>
                <a:latin typeface="Times"/>
              </a:rPr>
              <a:t>R.W.Kaye</a:t>
            </a:r>
            <a:r>
              <a:rPr lang="en-US" b="0" i="0">
                <a:solidFill>
                  <a:srgbClr val="000000"/>
                </a:solidFill>
                <a:effectLst/>
                <a:highlight>
                  <a:srgbClr val="FFFFFF"/>
                </a:highlight>
                <a:latin typeface="Times"/>
              </a:rPr>
              <a:t>/</a:t>
            </a:r>
            <a:r>
              <a:rPr lang="en-US" b="0" i="0" err="1">
                <a:solidFill>
                  <a:srgbClr val="000000"/>
                </a:solidFill>
                <a:effectLst/>
                <a:highlight>
                  <a:srgbClr val="FFFFFF"/>
                </a:highlight>
                <a:latin typeface="Times"/>
              </a:rPr>
              <a:t>minesw</a:t>
            </a:r>
            <a:r>
              <a:rPr lang="en-US" b="0" i="0">
                <a:solidFill>
                  <a:srgbClr val="000000"/>
                </a:solidFill>
                <a:effectLst/>
                <a:highlight>
                  <a:srgbClr val="FFFFFF"/>
                </a:highlight>
                <a:latin typeface="Times"/>
              </a:rPr>
              <a:t>/</a:t>
            </a:r>
            <a:r>
              <a:rPr lang="en-US" b="0" i="0" err="1">
                <a:solidFill>
                  <a:srgbClr val="000000"/>
                </a:solidFill>
                <a:effectLst/>
                <a:highlight>
                  <a:srgbClr val="FFFFFF"/>
                </a:highlight>
                <a:latin typeface="Times"/>
              </a:rPr>
              <a:t>ordmsw.htm</a:t>
            </a:r>
            <a:r>
              <a:rPr lang="en-US" b="0" i="0">
                <a:solidFill>
                  <a:srgbClr val="000000"/>
                </a:solidFill>
                <a:effectLst/>
                <a:highlight>
                  <a:srgbClr val="FFFFFF"/>
                </a:highlight>
                <a:latin typeface="Times"/>
              </a:rPr>
              <a:t> </a:t>
            </a:r>
          </a:p>
          <a:p>
            <a:pPr marL="0" lvl="0" indent="0" algn="l" rtl="0">
              <a:spcBef>
                <a:spcPts val="0"/>
              </a:spcBef>
              <a:spcAft>
                <a:spcPts val="0"/>
              </a:spcAft>
              <a:buNone/>
            </a:pPr>
            <a:r>
              <a:rPr lang="en-US"/>
              <a:t>https://</a:t>
            </a:r>
            <a:r>
              <a:rPr lang="en-US" err="1"/>
              <a:t>minesweeper.info</a:t>
            </a:r>
            <a:r>
              <a:rPr lang="en-US"/>
              <a:t>/articles/</a:t>
            </a:r>
            <a:r>
              <a:rPr lang="en-US" err="1"/>
              <a:t>MinesweeperIsNPComplete.pdf</a:t>
            </a:r>
            <a:r>
              <a:rPr lang="en-US"/>
              <a:t> </a:t>
            </a:r>
            <a:endParaRPr/>
          </a:p>
        </p:txBody>
      </p:sp>
    </p:spTree>
    <p:extLst>
      <p:ext uri="{BB962C8B-B14F-4D97-AF65-F5344CB8AC3E}">
        <p14:creationId xmlns:p14="http://schemas.microsoft.com/office/powerpoint/2010/main" val="3953477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Physical View:</a:t>
            </a:r>
          </a:p>
          <a:p>
            <a:pPr marL="171450" lvl="0" indent="-171450" algn="l" rtl="0">
              <a:spcBef>
                <a:spcPts val="0"/>
              </a:spcBef>
              <a:spcAft>
                <a:spcPts val="0"/>
              </a:spcAft>
            </a:pPr>
            <a:r>
              <a:rPr lang="en-US" b="0"/>
              <a:t>The minesweeper solver </a:t>
            </a:r>
            <a:r>
              <a:rPr lang="en-US" b="1"/>
              <a:t>runs on the client and doesn’t interact with any other resources</a:t>
            </a:r>
            <a:r>
              <a:rPr lang="en-US" b="0"/>
              <a:t>. It </a:t>
            </a:r>
            <a:r>
              <a:rPr lang="en-US" b="0" u="sng"/>
              <a:t>utilizes the Python library </a:t>
            </a:r>
            <a:r>
              <a:rPr lang="en-US" b="0" u="sng" err="1"/>
              <a:t>pygame</a:t>
            </a:r>
            <a:r>
              <a:rPr lang="en-US" b="0" u="sng"/>
              <a:t> for game state rendering.</a:t>
            </a:r>
          </a:p>
          <a:p>
            <a:pPr marL="0" lvl="0" indent="0" algn="l" rtl="0">
              <a:spcBef>
                <a:spcPts val="0"/>
              </a:spcBef>
              <a:spcAft>
                <a:spcPts val="0"/>
              </a:spcAft>
              <a:buNone/>
            </a:pPr>
            <a:r>
              <a:rPr lang="en-US" b="1" u="sng"/>
              <a:t>Development View:</a:t>
            </a:r>
          </a:p>
          <a:p>
            <a:pPr marL="171450" lvl="0" indent="-171450" algn="l" rtl="0">
              <a:spcBef>
                <a:spcPts val="0"/>
              </a:spcBef>
              <a:spcAft>
                <a:spcPts val="0"/>
              </a:spcAft>
            </a:pPr>
            <a:r>
              <a:rPr lang="en-US" b="0"/>
              <a:t>The </a:t>
            </a:r>
            <a:r>
              <a:rPr lang="en-US" b="1"/>
              <a:t>game logic and solver are encapsulated and are as independent as possible from the renderer</a:t>
            </a:r>
            <a:r>
              <a:rPr lang="en-US" b="0"/>
              <a:t>. Both interact with </a:t>
            </a:r>
            <a:r>
              <a:rPr lang="en-US" b="0" err="1"/>
              <a:t>pygame</a:t>
            </a:r>
            <a:r>
              <a:rPr lang="en-US" b="0"/>
              <a:t>, however only the </a:t>
            </a:r>
            <a:r>
              <a:rPr lang="en-US" b="1"/>
              <a:t>renderer is responsible for using </a:t>
            </a:r>
            <a:r>
              <a:rPr lang="en-US" b="1" err="1"/>
              <a:t>pygame</a:t>
            </a:r>
            <a:r>
              <a:rPr lang="en-US" b="1"/>
              <a:t> to display things to the game window</a:t>
            </a:r>
            <a:r>
              <a:rPr lang="en-US" b="0"/>
              <a:t>. </a:t>
            </a:r>
            <a:r>
              <a:rPr lang="en-US" b="0" u="sng"/>
              <a:t>Testing was also isolated from the game module.</a:t>
            </a:r>
          </a:p>
          <a:p>
            <a:pPr marL="0" lvl="0" indent="0" algn="l" rtl="0">
              <a:spcBef>
                <a:spcPts val="0"/>
              </a:spcBef>
              <a:spcAft>
                <a:spcPts val="0"/>
              </a:spcAft>
              <a:buNone/>
            </a:pPr>
            <a:r>
              <a:rPr lang="en-US" b="1"/>
              <a:t>Context View:</a:t>
            </a:r>
          </a:p>
          <a:p>
            <a:pPr marL="171450" lvl="0" indent="-171450" algn="l" rtl="0">
              <a:spcBef>
                <a:spcPts val="0"/>
              </a:spcBef>
              <a:spcAft>
                <a:spcPts val="0"/>
              </a:spcAft>
            </a:pPr>
            <a:r>
              <a:rPr lang="en-US" b="0"/>
              <a:t>The user interacts with the application by providing the input board configuration </a:t>
            </a:r>
            <a:r>
              <a:rPr lang="en-US" b="1"/>
              <a:t>(the width and height of the game board and the number of mines to place</a:t>
            </a:r>
            <a:r>
              <a:rPr lang="en-US" b="0"/>
              <a:t>). Then the user places the mines on the board. Then the application will calculate the safe move and display it back to the user until the game is over (either a win or a loss). </a:t>
            </a:r>
          </a:p>
        </p:txBody>
      </p:sp>
    </p:spTree>
    <p:extLst>
      <p:ext uri="{BB962C8B-B14F-4D97-AF65-F5344CB8AC3E}">
        <p14:creationId xmlns:p14="http://schemas.microsoft.com/office/powerpoint/2010/main" val="2136540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Explain how the solver works (heuristics)</a:t>
            </a:r>
            <a:endParaRPr/>
          </a:p>
        </p:txBody>
      </p:sp>
    </p:spTree>
    <p:extLst>
      <p:ext uri="{BB962C8B-B14F-4D97-AF65-F5344CB8AC3E}">
        <p14:creationId xmlns:p14="http://schemas.microsoft.com/office/powerpoint/2010/main" val="3461015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996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13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Identify &amp; how we used them. </a:t>
            </a:r>
          </a:p>
          <a:p>
            <a:pPr marL="0" lvl="0" indent="0" algn="l" rtl="0">
              <a:spcBef>
                <a:spcPts val="0"/>
              </a:spcBef>
              <a:spcAft>
                <a:spcPts val="0"/>
              </a:spcAft>
              <a:buNone/>
            </a:pPr>
            <a:endParaRPr lang="en-US"/>
          </a:p>
          <a:p>
            <a:pPr marL="0" lvl="0" indent="0" algn="l" rtl="0">
              <a:spcBef>
                <a:spcPts val="0"/>
              </a:spcBef>
              <a:spcAft>
                <a:spcPts val="0"/>
              </a:spcAft>
              <a:buNone/>
            </a:pPr>
            <a:r>
              <a:rPr lang="en-US"/>
              <a:t>State = </a:t>
            </a:r>
            <a:r>
              <a:rPr lang="en-US" b="1" i="0">
                <a:solidFill>
                  <a:srgbClr val="444444"/>
                </a:solidFill>
                <a:effectLst/>
                <a:highlight>
                  <a:srgbClr val="FFFFFF"/>
                </a:highlight>
                <a:latin typeface="PT Sans" panose="020B0503020203020204" pitchFamily="34" charset="77"/>
              </a:rPr>
              <a:t>State</a:t>
            </a:r>
            <a:r>
              <a:rPr lang="en-US" b="0" i="0">
                <a:solidFill>
                  <a:srgbClr val="444444"/>
                </a:solidFill>
                <a:effectLst/>
                <a:highlight>
                  <a:srgbClr val="FFFFFF"/>
                </a:highlight>
                <a:latin typeface="PT Sans" panose="020B0503020203020204" pitchFamily="34" charset="77"/>
              </a:rPr>
              <a:t> is a behavioral design pattern that lets an object alter its behavior when its internal state changes. It appears as if the object changed its class.</a:t>
            </a:r>
            <a:endParaRPr lang="en-US"/>
          </a:p>
          <a:p>
            <a:pPr marL="0" lvl="0" indent="0" algn="l" rtl="0">
              <a:spcBef>
                <a:spcPts val="0"/>
              </a:spcBef>
              <a:spcAft>
                <a:spcPts val="0"/>
              </a:spcAft>
              <a:buNone/>
            </a:pPr>
            <a:r>
              <a:rPr lang="en-US"/>
              <a:t>Strategy = </a:t>
            </a:r>
            <a:r>
              <a:rPr lang="en-US" b="1" i="0">
                <a:solidFill>
                  <a:srgbClr val="444444"/>
                </a:solidFill>
                <a:effectLst/>
                <a:highlight>
                  <a:srgbClr val="FFFFFF"/>
                </a:highlight>
                <a:latin typeface="PT Sans" panose="020B0503020203020204" pitchFamily="34" charset="77"/>
              </a:rPr>
              <a:t>Strategy</a:t>
            </a:r>
            <a:r>
              <a:rPr lang="en-US" b="0" i="0">
                <a:solidFill>
                  <a:srgbClr val="444444"/>
                </a:solidFill>
                <a:effectLst/>
                <a:highlight>
                  <a:srgbClr val="FFFFFF"/>
                </a:highlight>
                <a:latin typeface="PT Sans" panose="020B0503020203020204" pitchFamily="34" charset="77"/>
              </a:rPr>
              <a:t> is a behavioral design pattern that lets you define a family of algorithms, put each of them into a separate class, and make their objects interchangeable.</a:t>
            </a:r>
          </a:p>
          <a:p>
            <a:pPr marL="0" lvl="0" indent="0" algn="l" rtl="0">
              <a:spcBef>
                <a:spcPts val="0"/>
              </a:spcBef>
              <a:spcAft>
                <a:spcPts val="0"/>
              </a:spcAft>
              <a:buNone/>
            </a:pPr>
            <a:r>
              <a:rPr lang="en-US" b="0" i="0">
                <a:solidFill>
                  <a:srgbClr val="444444"/>
                </a:solidFill>
                <a:effectLst/>
                <a:highlight>
                  <a:srgbClr val="FFFFFF"/>
                </a:highlight>
                <a:latin typeface="PT Sans" panose="020B0503020203020204" pitchFamily="34" charset="77"/>
              </a:rPr>
              <a:t>Singleton = </a:t>
            </a:r>
            <a:r>
              <a:rPr lang="en-US" b="1" i="0">
                <a:solidFill>
                  <a:srgbClr val="444444"/>
                </a:solidFill>
                <a:effectLst/>
                <a:highlight>
                  <a:srgbClr val="FFFFFF"/>
                </a:highlight>
                <a:latin typeface="PT Sans" panose="020B0503020203020204" pitchFamily="34" charset="77"/>
              </a:rPr>
              <a:t>Singleton</a:t>
            </a:r>
            <a:r>
              <a:rPr lang="en-US" b="0" i="0">
                <a:solidFill>
                  <a:srgbClr val="444444"/>
                </a:solidFill>
                <a:effectLst/>
                <a:highlight>
                  <a:srgbClr val="FFFFFF"/>
                </a:highlight>
                <a:latin typeface="PT Sans" panose="020B0503020203020204" pitchFamily="34" charset="77"/>
              </a:rPr>
              <a:t> is a creational design pattern that lets you ensure that a class has only one instance, while providing a global access point to this instance. -&gt;STRATEGIES HAVE INSTANCES OF BOARD, DOES THIS STILL COUNT?</a:t>
            </a:r>
            <a:endParaRPr/>
          </a:p>
        </p:txBody>
      </p:sp>
    </p:spTree>
    <p:extLst>
      <p:ext uri="{BB962C8B-B14F-4D97-AF65-F5344CB8AC3E}">
        <p14:creationId xmlns:p14="http://schemas.microsoft.com/office/powerpoint/2010/main" val="3591768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Testing &amp; Other things that Brandon worked on…</a:t>
            </a:r>
          </a:p>
          <a:p>
            <a:pPr marL="0" lvl="0" indent="0" algn="l" rtl="0">
              <a:spcBef>
                <a:spcPts val="0"/>
              </a:spcBef>
              <a:spcAft>
                <a:spcPts val="0"/>
              </a:spcAft>
              <a:buNone/>
            </a:pPr>
            <a:r>
              <a:rPr lang="en-US"/>
              <a:t>Discuss code coverage report (put charts and reports on slide)</a:t>
            </a:r>
          </a:p>
          <a:p>
            <a:pPr marL="0" lvl="0" indent="0" algn="l" rtl="0">
              <a:spcBef>
                <a:spcPts val="0"/>
              </a:spcBef>
              <a:spcAft>
                <a:spcPts val="0"/>
              </a:spcAft>
              <a:buNone/>
            </a:pPr>
            <a:endParaRPr lang="en-US"/>
          </a:p>
        </p:txBody>
      </p:sp>
    </p:spTree>
    <p:extLst>
      <p:ext uri="{BB962C8B-B14F-4D97-AF65-F5344CB8AC3E}">
        <p14:creationId xmlns:p14="http://schemas.microsoft.com/office/powerpoint/2010/main" val="2019457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299715411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299715411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6:30</a:t>
            </a:r>
          </a:p>
          <a:p>
            <a:pPr marL="171450" lvl="0" indent="-171450" algn="l" rtl="0">
              <a:spcBef>
                <a:spcPts val="0"/>
              </a:spcBef>
              <a:spcAft>
                <a:spcPts val="0"/>
              </a:spcAft>
              <a:buFont typeface="Arial" panose="020B0604020202020204" pitchFamily="34" charset="0"/>
              <a:buChar char="•"/>
            </a:pPr>
            <a:r>
              <a:rPr lang="en-US"/>
              <a:t>BRANDON:</a:t>
            </a:r>
          </a:p>
          <a:p>
            <a:pPr marL="171450" lvl="0" indent="-171450" algn="l" rtl="0">
              <a:spcBef>
                <a:spcPts val="0"/>
              </a:spcBef>
              <a:spcAft>
                <a:spcPts val="0"/>
              </a:spcAft>
              <a:buFont typeface="Arial" panose="020B0604020202020204" pitchFamily="34" charset="0"/>
              <a:buChar char="•"/>
            </a:pPr>
            <a:r>
              <a:rPr lang="en-US"/>
              <a:t>- solver goes faster than </a:t>
            </a:r>
            <a:r>
              <a:rPr lang="en-US" err="1"/>
              <a:t>pygame</a:t>
            </a:r>
            <a:r>
              <a:rPr lang="en-US"/>
              <a:t> will render</a:t>
            </a:r>
          </a:p>
        </p:txBody>
      </p:sp>
    </p:spTree>
    <p:extLst>
      <p:ext uri="{BB962C8B-B14F-4D97-AF65-F5344CB8AC3E}">
        <p14:creationId xmlns:p14="http://schemas.microsoft.com/office/powerpoint/2010/main" val="1014107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10"/>
        <p:cNvGrpSpPr/>
        <p:nvPr/>
      </p:nvGrpSpPr>
      <p:grpSpPr>
        <a:xfrm>
          <a:off x="0" y="0"/>
          <a:ext cx="0" cy="0"/>
          <a:chOff x="0" y="0"/>
          <a:chExt cx="0" cy="0"/>
        </a:xfrm>
      </p:grpSpPr>
      <p:pic>
        <p:nvPicPr>
          <p:cNvPr id="211" name="Google Shape;211;p14"/>
          <p:cNvPicPr preferRelativeResize="0"/>
          <p:nvPr/>
        </p:nvPicPr>
        <p:blipFill>
          <a:blip r:embed="rId2">
            <a:alphaModFix amt="48000"/>
          </a:blip>
          <a:stretch>
            <a:fillRect/>
          </a:stretch>
        </p:blipFill>
        <p:spPr>
          <a:xfrm>
            <a:off x="714" y="0"/>
            <a:ext cx="9142571" cy="5143500"/>
          </a:xfrm>
          <a:prstGeom prst="rect">
            <a:avLst/>
          </a:prstGeom>
          <a:noFill/>
          <a:ln>
            <a:noFill/>
          </a:ln>
        </p:spPr>
      </p:pic>
      <p:sp>
        <p:nvSpPr>
          <p:cNvPr id="212" name="Google Shape;212;p14"/>
          <p:cNvSpPr txBox="1">
            <a:spLocks noGrp="1"/>
          </p:cNvSpPr>
          <p:nvPr>
            <p:ph type="title"/>
          </p:nvPr>
        </p:nvSpPr>
        <p:spPr>
          <a:xfrm flipH="1">
            <a:off x="4561225" y="4036100"/>
            <a:ext cx="3434100" cy="32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b="1"/>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13" name="Google Shape;213;p14"/>
          <p:cNvSpPr txBox="1">
            <a:spLocks noGrp="1"/>
          </p:cNvSpPr>
          <p:nvPr>
            <p:ph type="subTitle" idx="1"/>
          </p:nvPr>
        </p:nvSpPr>
        <p:spPr>
          <a:xfrm flipH="1">
            <a:off x="1495725" y="1636350"/>
            <a:ext cx="4762200" cy="171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515"/>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645"/>
        <p:cNvGrpSpPr/>
        <p:nvPr/>
      </p:nvGrpSpPr>
      <p:grpSpPr>
        <a:xfrm>
          <a:off x="0" y="0"/>
          <a:ext cx="0" cy="0"/>
          <a:chOff x="0" y="0"/>
          <a:chExt cx="0" cy="0"/>
        </a:xfrm>
      </p:grpSpPr>
      <p:pic>
        <p:nvPicPr>
          <p:cNvPr id="646" name="Google Shape;646;p37"/>
          <p:cNvPicPr preferRelativeResize="0"/>
          <p:nvPr/>
        </p:nvPicPr>
        <p:blipFill>
          <a:blip r:embed="rId2">
            <a:alphaModFix amt="48000"/>
          </a:blip>
          <a:stretch>
            <a:fillRect/>
          </a:stretch>
        </p:blipFill>
        <p:spPr>
          <a:xfrm flipH="1">
            <a:off x="714" y="0"/>
            <a:ext cx="9142571" cy="5143500"/>
          </a:xfrm>
          <a:prstGeom prst="rect">
            <a:avLst/>
          </a:prstGeom>
          <a:noFill/>
          <a:ln>
            <a:noFill/>
          </a:ln>
        </p:spPr>
      </p:pic>
      <p:grpSp>
        <p:nvGrpSpPr>
          <p:cNvPr id="647" name="Google Shape;647;p37"/>
          <p:cNvGrpSpPr/>
          <p:nvPr/>
        </p:nvGrpSpPr>
        <p:grpSpPr>
          <a:xfrm>
            <a:off x="324213" y="315677"/>
            <a:ext cx="8420961" cy="4452067"/>
            <a:chOff x="324213" y="315677"/>
            <a:chExt cx="8420961" cy="4452067"/>
          </a:xfrm>
        </p:grpSpPr>
        <p:grpSp>
          <p:nvGrpSpPr>
            <p:cNvPr id="648" name="Google Shape;648;p37"/>
            <p:cNvGrpSpPr/>
            <p:nvPr/>
          </p:nvGrpSpPr>
          <p:grpSpPr>
            <a:xfrm>
              <a:off x="324213" y="315677"/>
              <a:ext cx="8420961" cy="4452067"/>
              <a:chOff x="713300" y="315675"/>
              <a:chExt cx="7719278" cy="4452067"/>
            </a:xfrm>
          </p:grpSpPr>
          <p:grpSp>
            <p:nvGrpSpPr>
              <p:cNvPr id="649" name="Google Shape;649;p37"/>
              <p:cNvGrpSpPr/>
              <p:nvPr/>
            </p:nvGrpSpPr>
            <p:grpSpPr>
              <a:xfrm>
                <a:off x="713300" y="315725"/>
                <a:ext cx="7719278" cy="4452017"/>
                <a:chOff x="713300" y="315725"/>
                <a:chExt cx="7719278" cy="4452017"/>
              </a:xfrm>
            </p:grpSpPr>
            <p:sp>
              <p:nvSpPr>
                <p:cNvPr id="650" name="Google Shape;650;p37"/>
                <p:cNvSpPr/>
                <p:nvPr/>
              </p:nvSpPr>
              <p:spPr>
                <a:xfrm>
                  <a:off x="713300" y="315725"/>
                  <a:ext cx="7717584" cy="4451992"/>
                </a:xfrm>
                <a:custGeom>
                  <a:avLst/>
                  <a:gdLst/>
                  <a:ahLst/>
                  <a:cxnLst/>
                  <a:rect l="l" t="t" r="r" b="b"/>
                  <a:pathLst>
                    <a:path w="80087" h="80079" extrusionOk="0">
                      <a:moveTo>
                        <a:pt x="0" y="1"/>
                      </a:moveTo>
                      <a:lnTo>
                        <a:pt x="0" y="80078"/>
                      </a:lnTo>
                      <a:lnTo>
                        <a:pt x="80086" y="80078"/>
                      </a:lnTo>
                      <a:lnTo>
                        <a:pt x="80086" y="1"/>
                      </a:lnTo>
                      <a:close/>
                    </a:path>
                  </a:pathLst>
                </a:custGeom>
                <a:solidFill>
                  <a:schemeClr val="lt2"/>
                </a:solidFill>
                <a:ln>
                  <a:noFill/>
                </a:ln>
                <a:effectLst>
                  <a:outerShdw dist="47625" dir="30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713300" y="315750"/>
                  <a:ext cx="7717584" cy="4451992"/>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716955" y="353573"/>
                  <a:ext cx="7713742" cy="713606"/>
                </a:xfrm>
                <a:custGeom>
                  <a:avLst/>
                  <a:gdLst/>
                  <a:ahLst/>
                  <a:cxnLst/>
                  <a:rect l="l" t="t" r="r" b="b"/>
                  <a:pathLst>
                    <a:path w="78917" h="7772" extrusionOk="0">
                      <a:moveTo>
                        <a:pt x="1" y="0"/>
                      </a:moveTo>
                      <a:lnTo>
                        <a:pt x="78917" y="0"/>
                      </a:lnTo>
                      <a:lnTo>
                        <a:pt x="78917" y="7772"/>
                      </a:lnTo>
                      <a:lnTo>
                        <a:pt x="1" y="77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715088" y="1077330"/>
                  <a:ext cx="7717491" cy="21875"/>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715075" y="315750"/>
                  <a:ext cx="55400" cy="4451992"/>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37"/>
              <p:cNvSpPr/>
              <p:nvPr/>
            </p:nvSpPr>
            <p:spPr>
              <a:xfrm>
                <a:off x="8374525" y="315675"/>
                <a:ext cx="56175" cy="4451992"/>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37"/>
            <p:cNvSpPr/>
            <p:nvPr/>
          </p:nvSpPr>
          <p:spPr>
            <a:xfrm>
              <a:off x="386975" y="1053444"/>
              <a:ext cx="8296347" cy="21875"/>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657"/>
        <p:cNvGrpSpPr/>
        <p:nvPr/>
      </p:nvGrpSpPr>
      <p:grpSpPr>
        <a:xfrm>
          <a:off x="0" y="0"/>
          <a:ext cx="0" cy="0"/>
          <a:chOff x="0" y="0"/>
          <a:chExt cx="0" cy="0"/>
        </a:xfrm>
      </p:grpSpPr>
      <p:pic>
        <p:nvPicPr>
          <p:cNvPr id="658" name="Google Shape;658;p38"/>
          <p:cNvPicPr preferRelativeResize="0"/>
          <p:nvPr/>
        </p:nvPicPr>
        <p:blipFill>
          <a:blip r:embed="rId2">
            <a:alphaModFix amt="48000"/>
          </a:blip>
          <a:stretch>
            <a:fillRect/>
          </a:stretch>
        </p:blipFill>
        <p:spPr>
          <a:xfrm>
            <a:off x="714" y="0"/>
            <a:ext cx="9142571" cy="5143500"/>
          </a:xfrm>
          <a:prstGeom prst="rect">
            <a:avLst/>
          </a:prstGeom>
          <a:noFill/>
          <a:ln>
            <a:noFill/>
          </a:ln>
        </p:spPr>
      </p:pic>
      <p:grpSp>
        <p:nvGrpSpPr>
          <p:cNvPr id="659" name="Google Shape;659;p38"/>
          <p:cNvGrpSpPr/>
          <p:nvPr/>
        </p:nvGrpSpPr>
        <p:grpSpPr>
          <a:xfrm>
            <a:off x="6593200" y="231400"/>
            <a:ext cx="2248337" cy="2249386"/>
            <a:chOff x="253775" y="147975"/>
            <a:chExt cx="2248337" cy="2249386"/>
          </a:xfrm>
        </p:grpSpPr>
        <p:sp>
          <p:nvSpPr>
            <p:cNvPr id="660" name="Google Shape;660;p38"/>
            <p:cNvSpPr/>
            <p:nvPr/>
          </p:nvSpPr>
          <p:spPr>
            <a:xfrm>
              <a:off x="1408711" y="1111100"/>
              <a:ext cx="233668" cy="204653"/>
            </a:xfrm>
            <a:custGeom>
              <a:avLst/>
              <a:gdLst/>
              <a:ahLst/>
              <a:cxnLst/>
              <a:rect l="l" t="t" r="r" b="b"/>
              <a:pathLst>
                <a:path w="3930" h="3442" extrusionOk="0">
                  <a:moveTo>
                    <a:pt x="1965" y="1"/>
                  </a:moveTo>
                  <a:lnTo>
                    <a:pt x="1965" y="979"/>
                  </a:lnTo>
                  <a:lnTo>
                    <a:pt x="0" y="979"/>
                  </a:lnTo>
                  <a:lnTo>
                    <a:pt x="0" y="2454"/>
                  </a:lnTo>
                  <a:lnTo>
                    <a:pt x="1965" y="2454"/>
                  </a:lnTo>
                  <a:lnTo>
                    <a:pt x="1965" y="3441"/>
                  </a:lnTo>
                  <a:lnTo>
                    <a:pt x="2454" y="3441"/>
                  </a:lnTo>
                  <a:lnTo>
                    <a:pt x="2454" y="2943"/>
                  </a:lnTo>
                  <a:lnTo>
                    <a:pt x="2943" y="2943"/>
                  </a:lnTo>
                  <a:lnTo>
                    <a:pt x="2943" y="2454"/>
                  </a:lnTo>
                  <a:lnTo>
                    <a:pt x="3440" y="2454"/>
                  </a:lnTo>
                  <a:lnTo>
                    <a:pt x="3440" y="1965"/>
                  </a:lnTo>
                  <a:lnTo>
                    <a:pt x="3929" y="1965"/>
                  </a:lnTo>
                  <a:lnTo>
                    <a:pt x="3929" y="1476"/>
                  </a:lnTo>
                  <a:lnTo>
                    <a:pt x="3440" y="1476"/>
                  </a:lnTo>
                  <a:lnTo>
                    <a:pt x="3440" y="979"/>
                  </a:lnTo>
                  <a:lnTo>
                    <a:pt x="2943" y="979"/>
                  </a:lnTo>
                  <a:lnTo>
                    <a:pt x="2943" y="490"/>
                  </a:lnTo>
                  <a:lnTo>
                    <a:pt x="2454" y="490"/>
                  </a:lnTo>
                  <a:lnTo>
                    <a:pt x="2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8"/>
            <p:cNvSpPr/>
            <p:nvPr/>
          </p:nvSpPr>
          <p:spPr>
            <a:xfrm>
              <a:off x="906125" y="1111100"/>
              <a:ext cx="233727" cy="204653"/>
            </a:xfrm>
            <a:custGeom>
              <a:avLst/>
              <a:gdLst/>
              <a:ahLst/>
              <a:cxnLst/>
              <a:rect l="l" t="t" r="r" b="b"/>
              <a:pathLst>
                <a:path w="3931" h="3442" extrusionOk="0">
                  <a:moveTo>
                    <a:pt x="1477" y="1"/>
                  </a:moveTo>
                  <a:lnTo>
                    <a:pt x="1477" y="490"/>
                  </a:lnTo>
                  <a:lnTo>
                    <a:pt x="988" y="490"/>
                  </a:lnTo>
                  <a:lnTo>
                    <a:pt x="988" y="979"/>
                  </a:lnTo>
                  <a:lnTo>
                    <a:pt x="499" y="979"/>
                  </a:lnTo>
                  <a:lnTo>
                    <a:pt x="499" y="1476"/>
                  </a:lnTo>
                  <a:lnTo>
                    <a:pt x="1" y="1476"/>
                  </a:lnTo>
                  <a:lnTo>
                    <a:pt x="1" y="1965"/>
                  </a:lnTo>
                  <a:lnTo>
                    <a:pt x="499" y="1965"/>
                  </a:lnTo>
                  <a:lnTo>
                    <a:pt x="499" y="2454"/>
                  </a:lnTo>
                  <a:lnTo>
                    <a:pt x="988" y="2454"/>
                  </a:lnTo>
                  <a:lnTo>
                    <a:pt x="988" y="2943"/>
                  </a:lnTo>
                  <a:lnTo>
                    <a:pt x="1477" y="2943"/>
                  </a:lnTo>
                  <a:lnTo>
                    <a:pt x="1477" y="3441"/>
                  </a:lnTo>
                  <a:lnTo>
                    <a:pt x="1966" y="3441"/>
                  </a:lnTo>
                  <a:lnTo>
                    <a:pt x="1966" y="2454"/>
                  </a:lnTo>
                  <a:lnTo>
                    <a:pt x="3930" y="2454"/>
                  </a:lnTo>
                  <a:lnTo>
                    <a:pt x="3930" y="979"/>
                  </a:lnTo>
                  <a:lnTo>
                    <a:pt x="1966" y="979"/>
                  </a:lnTo>
                  <a:lnTo>
                    <a:pt x="19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p:nvPr/>
          </p:nvSpPr>
          <p:spPr>
            <a:xfrm>
              <a:off x="281880" y="177128"/>
              <a:ext cx="2220232" cy="2220232"/>
            </a:xfrm>
            <a:custGeom>
              <a:avLst/>
              <a:gdLst/>
              <a:ahLst/>
              <a:cxnLst/>
              <a:rect l="l" t="t" r="r" b="b"/>
              <a:pathLst>
                <a:path w="57193" h="57193" extrusionOk="0">
                  <a:moveTo>
                    <a:pt x="1" y="0"/>
                  </a:moveTo>
                  <a:lnTo>
                    <a:pt x="1" y="57192"/>
                  </a:lnTo>
                  <a:lnTo>
                    <a:pt x="57192" y="57192"/>
                  </a:lnTo>
                  <a:lnTo>
                    <a:pt x="57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8"/>
            <p:cNvSpPr/>
            <p:nvPr/>
          </p:nvSpPr>
          <p:spPr>
            <a:xfrm>
              <a:off x="253775" y="147975"/>
              <a:ext cx="2220193" cy="2220232"/>
            </a:xfrm>
            <a:custGeom>
              <a:avLst/>
              <a:gdLst/>
              <a:ahLst/>
              <a:cxnLst/>
              <a:rect l="l" t="t" r="r" b="b"/>
              <a:pathLst>
                <a:path w="57192" h="57193" extrusionOk="0">
                  <a:moveTo>
                    <a:pt x="0" y="0"/>
                  </a:moveTo>
                  <a:lnTo>
                    <a:pt x="0" y="57192"/>
                  </a:lnTo>
                  <a:lnTo>
                    <a:pt x="57192" y="57192"/>
                  </a:lnTo>
                  <a:lnTo>
                    <a:pt x="571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p:nvPr/>
          </p:nvSpPr>
          <p:spPr>
            <a:xfrm>
              <a:off x="253775" y="147975"/>
              <a:ext cx="2220193" cy="15606"/>
            </a:xfrm>
            <a:custGeom>
              <a:avLst/>
              <a:gdLst/>
              <a:ahLst/>
              <a:cxnLst/>
              <a:rect l="l" t="t" r="r" b="b"/>
              <a:pathLst>
                <a:path w="57192" h="402" extrusionOk="0">
                  <a:moveTo>
                    <a:pt x="0" y="0"/>
                  </a:moveTo>
                  <a:lnTo>
                    <a:pt x="0" y="402"/>
                  </a:lnTo>
                  <a:lnTo>
                    <a:pt x="57192" y="402"/>
                  </a:lnTo>
                  <a:lnTo>
                    <a:pt x="57192"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8"/>
            <p:cNvSpPr/>
            <p:nvPr/>
          </p:nvSpPr>
          <p:spPr>
            <a:xfrm>
              <a:off x="2457979" y="147975"/>
              <a:ext cx="15644" cy="2220232"/>
            </a:xfrm>
            <a:custGeom>
              <a:avLst/>
              <a:gdLst/>
              <a:ahLst/>
              <a:cxnLst/>
              <a:rect l="l" t="t" r="r" b="b"/>
              <a:pathLst>
                <a:path w="403" h="57193" extrusionOk="0">
                  <a:moveTo>
                    <a:pt x="402" y="0"/>
                  </a:moveTo>
                  <a:lnTo>
                    <a:pt x="0" y="402"/>
                  </a:lnTo>
                  <a:lnTo>
                    <a:pt x="0" y="57192"/>
                  </a:lnTo>
                  <a:lnTo>
                    <a:pt x="402" y="57192"/>
                  </a:lnTo>
                  <a:lnTo>
                    <a:pt x="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8"/>
            <p:cNvSpPr/>
            <p:nvPr/>
          </p:nvSpPr>
          <p:spPr>
            <a:xfrm>
              <a:off x="254784" y="147975"/>
              <a:ext cx="15606" cy="2220232"/>
            </a:xfrm>
            <a:custGeom>
              <a:avLst/>
              <a:gdLst/>
              <a:ahLst/>
              <a:cxnLst/>
              <a:rect l="l" t="t" r="r" b="b"/>
              <a:pathLst>
                <a:path w="402" h="57193" extrusionOk="0">
                  <a:moveTo>
                    <a:pt x="0" y="0"/>
                  </a:moveTo>
                  <a:lnTo>
                    <a:pt x="0" y="57192"/>
                  </a:lnTo>
                  <a:lnTo>
                    <a:pt x="402" y="57192"/>
                  </a:lnTo>
                  <a:lnTo>
                    <a:pt x="402" y="40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8"/>
            <p:cNvSpPr/>
            <p:nvPr/>
          </p:nvSpPr>
          <p:spPr>
            <a:xfrm>
              <a:off x="253775" y="147975"/>
              <a:ext cx="2220193" cy="2220232"/>
            </a:xfrm>
            <a:custGeom>
              <a:avLst/>
              <a:gdLst/>
              <a:ahLst/>
              <a:cxnLst/>
              <a:rect l="l" t="t" r="r" b="b"/>
              <a:pathLst>
                <a:path w="57192" h="57193" fill="none" extrusionOk="0">
                  <a:moveTo>
                    <a:pt x="0" y="0"/>
                  </a:moveTo>
                  <a:lnTo>
                    <a:pt x="57192" y="0"/>
                  </a:lnTo>
                  <a:lnTo>
                    <a:pt x="57192" y="57192"/>
                  </a:lnTo>
                  <a:lnTo>
                    <a:pt x="0" y="57192"/>
                  </a:lnTo>
                  <a:close/>
                </a:path>
              </a:pathLst>
            </a:custGeom>
            <a:noFill/>
            <a:ln w="2175"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8"/>
            <p:cNvSpPr/>
            <p:nvPr/>
          </p:nvSpPr>
          <p:spPr>
            <a:xfrm>
              <a:off x="270040" y="163542"/>
              <a:ext cx="2188012" cy="215296"/>
            </a:xfrm>
            <a:custGeom>
              <a:avLst/>
              <a:gdLst/>
              <a:ahLst/>
              <a:cxnLst/>
              <a:rect l="l" t="t" r="r" b="b"/>
              <a:pathLst>
                <a:path w="56363" h="5546" extrusionOk="0">
                  <a:moveTo>
                    <a:pt x="0" y="1"/>
                  </a:moveTo>
                  <a:lnTo>
                    <a:pt x="0" y="5545"/>
                  </a:lnTo>
                  <a:lnTo>
                    <a:pt x="56362" y="5545"/>
                  </a:lnTo>
                  <a:lnTo>
                    <a:pt x="563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8"/>
            <p:cNvSpPr/>
            <p:nvPr/>
          </p:nvSpPr>
          <p:spPr>
            <a:xfrm>
              <a:off x="270351" y="390673"/>
              <a:ext cx="2188050" cy="11530"/>
            </a:xfrm>
            <a:custGeom>
              <a:avLst/>
              <a:gdLst/>
              <a:ahLst/>
              <a:cxnLst/>
              <a:rect l="l" t="t" r="r" b="b"/>
              <a:pathLst>
                <a:path w="56364" h="297" extrusionOk="0">
                  <a:moveTo>
                    <a:pt x="1" y="0"/>
                  </a:moveTo>
                  <a:lnTo>
                    <a:pt x="1" y="297"/>
                  </a:lnTo>
                  <a:lnTo>
                    <a:pt x="56363" y="297"/>
                  </a:lnTo>
                  <a:lnTo>
                    <a:pt x="56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8"/>
            <p:cNvSpPr/>
            <p:nvPr/>
          </p:nvSpPr>
          <p:spPr>
            <a:xfrm>
              <a:off x="270351" y="378795"/>
              <a:ext cx="2188050" cy="11568"/>
            </a:xfrm>
            <a:custGeom>
              <a:avLst/>
              <a:gdLst/>
              <a:ahLst/>
              <a:cxnLst/>
              <a:rect l="l" t="t" r="r" b="b"/>
              <a:pathLst>
                <a:path w="56364" h="298" extrusionOk="0">
                  <a:moveTo>
                    <a:pt x="1" y="0"/>
                  </a:moveTo>
                  <a:lnTo>
                    <a:pt x="1" y="297"/>
                  </a:lnTo>
                  <a:lnTo>
                    <a:pt x="56363" y="297"/>
                  </a:lnTo>
                  <a:lnTo>
                    <a:pt x="563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8"/>
            <p:cNvSpPr/>
            <p:nvPr/>
          </p:nvSpPr>
          <p:spPr>
            <a:xfrm>
              <a:off x="2265435" y="204574"/>
              <a:ext cx="128844" cy="129504"/>
            </a:xfrm>
            <a:custGeom>
              <a:avLst/>
              <a:gdLst/>
              <a:ahLst/>
              <a:cxnLst/>
              <a:rect l="l" t="t" r="r" b="b"/>
              <a:pathLst>
                <a:path w="3319" h="3336" extrusionOk="0">
                  <a:moveTo>
                    <a:pt x="289" y="0"/>
                  </a:moveTo>
                  <a:cubicBezTo>
                    <a:pt x="132" y="0"/>
                    <a:pt x="1" y="131"/>
                    <a:pt x="1" y="289"/>
                  </a:cubicBezTo>
                  <a:lnTo>
                    <a:pt x="1" y="3100"/>
                  </a:lnTo>
                  <a:cubicBezTo>
                    <a:pt x="1" y="3205"/>
                    <a:pt x="36" y="3275"/>
                    <a:pt x="97" y="3336"/>
                  </a:cubicBezTo>
                  <a:lnTo>
                    <a:pt x="3319" y="114"/>
                  </a:lnTo>
                  <a:cubicBezTo>
                    <a:pt x="3266" y="44"/>
                    <a:pt x="3188" y="0"/>
                    <a:pt x="31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8"/>
            <p:cNvSpPr/>
            <p:nvPr/>
          </p:nvSpPr>
          <p:spPr>
            <a:xfrm>
              <a:off x="2269161" y="206282"/>
              <a:ext cx="129542" cy="129504"/>
            </a:xfrm>
            <a:custGeom>
              <a:avLst/>
              <a:gdLst/>
              <a:ahLst/>
              <a:cxnLst/>
              <a:rect l="l" t="t" r="r" b="b"/>
              <a:pathLst>
                <a:path w="3337" h="3336" extrusionOk="0">
                  <a:moveTo>
                    <a:pt x="3223" y="0"/>
                  </a:moveTo>
                  <a:lnTo>
                    <a:pt x="1" y="3222"/>
                  </a:lnTo>
                  <a:cubicBezTo>
                    <a:pt x="62" y="3292"/>
                    <a:pt x="141" y="3335"/>
                    <a:pt x="219" y="3335"/>
                  </a:cubicBezTo>
                  <a:lnTo>
                    <a:pt x="3039" y="3335"/>
                  </a:lnTo>
                  <a:cubicBezTo>
                    <a:pt x="3188" y="3335"/>
                    <a:pt x="3319" y="3205"/>
                    <a:pt x="3319" y="3047"/>
                  </a:cubicBezTo>
                  <a:lnTo>
                    <a:pt x="3319" y="236"/>
                  </a:lnTo>
                  <a:cubicBezTo>
                    <a:pt x="3336" y="131"/>
                    <a:pt x="3293" y="44"/>
                    <a:pt x="3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8"/>
            <p:cNvSpPr/>
            <p:nvPr/>
          </p:nvSpPr>
          <p:spPr>
            <a:xfrm>
              <a:off x="2267143" y="203875"/>
              <a:ext cx="131561" cy="131250"/>
            </a:xfrm>
            <a:custGeom>
              <a:avLst/>
              <a:gdLst/>
              <a:ahLst/>
              <a:cxnLst/>
              <a:rect l="l" t="t" r="r" b="b"/>
              <a:pathLst>
                <a:path w="3389" h="3381" fill="none" extrusionOk="0">
                  <a:moveTo>
                    <a:pt x="3100" y="3380"/>
                  </a:moveTo>
                  <a:lnTo>
                    <a:pt x="289" y="3380"/>
                  </a:lnTo>
                  <a:cubicBezTo>
                    <a:pt x="131" y="3380"/>
                    <a:pt x="1" y="3249"/>
                    <a:pt x="1" y="3101"/>
                  </a:cubicBezTo>
                  <a:lnTo>
                    <a:pt x="1" y="280"/>
                  </a:lnTo>
                  <a:cubicBezTo>
                    <a:pt x="1" y="132"/>
                    <a:pt x="131" y="1"/>
                    <a:pt x="289" y="1"/>
                  </a:cubicBezTo>
                  <a:lnTo>
                    <a:pt x="3100" y="1"/>
                  </a:lnTo>
                  <a:cubicBezTo>
                    <a:pt x="3257" y="1"/>
                    <a:pt x="3388" y="132"/>
                    <a:pt x="3388" y="280"/>
                  </a:cubicBezTo>
                  <a:lnTo>
                    <a:pt x="3388" y="3101"/>
                  </a:lnTo>
                  <a:cubicBezTo>
                    <a:pt x="3388" y="3249"/>
                    <a:pt x="3257" y="3380"/>
                    <a:pt x="3100" y="3380"/>
                  </a:cubicBezTo>
                  <a:close/>
                </a:path>
              </a:pathLst>
            </a:custGeom>
            <a:noFill/>
            <a:ln w="1975"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8"/>
            <p:cNvSpPr/>
            <p:nvPr/>
          </p:nvSpPr>
          <p:spPr>
            <a:xfrm>
              <a:off x="2280691" y="217112"/>
              <a:ext cx="104465" cy="104115"/>
            </a:xfrm>
            <a:custGeom>
              <a:avLst/>
              <a:gdLst/>
              <a:ahLst/>
              <a:cxnLst/>
              <a:rect l="l" t="t" r="r" b="b"/>
              <a:pathLst>
                <a:path w="2691" h="2682" extrusionOk="0">
                  <a:moveTo>
                    <a:pt x="263" y="0"/>
                  </a:moveTo>
                  <a:cubicBezTo>
                    <a:pt x="123" y="0"/>
                    <a:pt x="1" y="114"/>
                    <a:pt x="1" y="262"/>
                  </a:cubicBezTo>
                  <a:lnTo>
                    <a:pt x="1" y="2419"/>
                  </a:lnTo>
                  <a:cubicBezTo>
                    <a:pt x="1" y="2559"/>
                    <a:pt x="123" y="2681"/>
                    <a:pt x="263" y="2681"/>
                  </a:cubicBezTo>
                  <a:lnTo>
                    <a:pt x="2428" y="2681"/>
                  </a:lnTo>
                  <a:cubicBezTo>
                    <a:pt x="2568" y="2681"/>
                    <a:pt x="2690" y="2576"/>
                    <a:pt x="2690" y="2419"/>
                  </a:cubicBezTo>
                  <a:lnTo>
                    <a:pt x="2690" y="262"/>
                  </a:lnTo>
                  <a:cubicBezTo>
                    <a:pt x="2690" y="114"/>
                    <a:pt x="2568" y="0"/>
                    <a:pt x="2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8"/>
            <p:cNvSpPr/>
            <p:nvPr/>
          </p:nvSpPr>
          <p:spPr>
            <a:xfrm>
              <a:off x="2308485" y="242888"/>
              <a:ext cx="47516" cy="52562"/>
            </a:xfrm>
            <a:custGeom>
              <a:avLst/>
              <a:gdLst/>
              <a:ahLst/>
              <a:cxnLst/>
              <a:rect l="l" t="t" r="r" b="b"/>
              <a:pathLst>
                <a:path w="1224" h="1354" extrusionOk="0">
                  <a:moveTo>
                    <a:pt x="987" y="0"/>
                  </a:moveTo>
                  <a:lnTo>
                    <a:pt x="717" y="358"/>
                  </a:lnTo>
                  <a:cubicBezTo>
                    <a:pt x="673" y="410"/>
                    <a:pt x="638" y="463"/>
                    <a:pt x="612" y="506"/>
                  </a:cubicBezTo>
                  <a:cubicBezTo>
                    <a:pt x="586" y="480"/>
                    <a:pt x="551" y="419"/>
                    <a:pt x="498" y="349"/>
                  </a:cubicBezTo>
                  <a:lnTo>
                    <a:pt x="263" y="9"/>
                  </a:lnTo>
                  <a:lnTo>
                    <a:pt x="53" y="9"/>
                  </a:lnTo>
                  <a:lnTo>
                    <a:pt x="507" y="655"/>
                  </a:lnTo>
                  <a:lnTo>
                    <a:pt x="13" y="1336"/>
                  </a:lnTo>
                  <a:lnTo>
                    <a:pt x="202" y="1336"/>
                  </a:lnTo>
                  <a:lnTo>
                    <a:pt x="542" y="873"/>
                  </a:lnTo>
                  <a:cubicBezTo>
                    <a:pt x="551" y="856"/>
                    <a:pt x="577" y="812"/>
                    <a:pt x="612" y="768"/>
                  </a:cubicBezTo>
                  <a:cubicBezTo>
                    <a:pt x="621" y="803"/>
                    <a:pt x="638" y="830"/>
                    <a:pt x="664" y="856"/>
                  </a:cubicBezTo>
                  <a:lnTo>
                    <a:pt x="1005" y="1336"/>
                  </a:lnTo>
                  <a:lnTo>
                    <a:pt x="1223" y="1336"/>
                  </a:lnTo>
                  <a:lnTo>
                    <a:pt x="717" y="629"/>
                  </a:lnTo>
                  <a:lnTo>
                    <a:pt x="1188" y="0"/>
                  </a:lnTo>
                  <a:close/>
                  <a:moveTo>
                    <a:pt x="1" y="1336"/>
                  </a:moveTo>
                  <a:lnTo>
                    <a:pt x="1" y="1353"/>
                  </a:lnTo>
                  <a:lnTo>
                    <a:pt x="13" y="13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38"/>
          <p:cNvGrpSpPr/>
          <p:nvPr/>
        </p:nvGrpSpPr>
        <p:grpSpPr>
          <a:xfrm>
            <a:off x="665053" y="576066"/>
            <a:ext cx="7813888" cy="3922670"/>
            <a:chOff x="2974275" y="1679475"/>
            <a:chExt cx="2002175" cy="2001975"/>
          </a:xfrm>
        </p:grpSpPr>
        <p:sp>
          <p:nvSpPr>
            <p:cNvPr id="677" name="Google Shape;677;p38"/>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lt2"/>
            </a:solidFill>
            <a:ln>
              <a:noFill/>
            </a:ln>
            <a:effectLst>
              <a:outerShdw dist="38100" dir="30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a:effectLst>
              <a:outerShdw dist="66675" dir="540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a:off x="2989325" y="1693675"/>
              <a:ext cx="1972925" cy="194300"/>
            </a:xfrm>
            <a:custGeom>
              <a:avLst/>
              <a:gdLst/>
              <a:ahLst/>
              <a:cxnLst/>
              <a:rect l="l" t="t" r="r" b="b"/>
              <a:pathLst>
                <a:path w="78917" h="7772" extrusionOk="0">
                  <a:moveTo>
                    <a:pt x="1" y="0"/>
                  </a:moveTo>
                  <a:lnTo>
                    <a:pt x="78917" y="0"/>
                  </a:lnTo>
                  <a:lnTo>
                    <a:pt x="78917" y="7772"/>
                  </a:lnTo>
                  <a:lnTo>
                    <a:pt x="1" y="777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a:off x="2989325" y="1898200"/>
              <a:ext cx="1972925" cy="10525"/>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2989325" y="1887725"/>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09775"/>
            <a:ext cx="7713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500"/>
              <a:buFont typeface="Press Start 2P"/>
              <a:buNone/>
              <a:defRPr sz="2500">
                <a:solidFill>
                  <a:schemeClr val="dk1"/>
                </a:solidFill>
                <a:latin typeface="Press Start 2P"/>
                <a:ea typeface="Press Start 2P"/>
                <a:cs typeface="Press Start 2P"/>
                <a:sym typeface="Press Start 2P"/>
              </a:defRPr>
            </a:lvl1pPr>
            <a:lvl2pPr lvl="1">
              <a:spcBef>
                <a:spcPts val="0"/>
              </a:spcBef>
              <a:spcAft>
                <a:spcPts val="0"/>
              </a:spcAft>
              <a:buClr>
                <a:schemeClr val="dk1"/>
              </a:buClr>
              <a:buSzPts val="2500"/>
              <a:buFont typeface="Press Start 2P"/>
              <a:buNone/>
              <a:defRPr sz="2500">
                <a:solidFill>
                  <a:schemeClr val="dk1"/>
                </a:solidFill>
                <a:latin typeface="Press Start 2P"/>
                <a:ea typeface="Press Start 2P"/>
                <a:cs typeface="Press Start 2P"/>
                <a:sym typeface="Press Start 2P"/>
              </a:defRPr>
            </a:lvl2pPr>
            <a:lvl3pPr lvl="2">
              <a:spcBef>
                <a:spcPts val="0"/>
              </a:spcBef>
              <a:spcAft>
                <a:spcPts val="0"/>
              </a:spcAft>
              <a:buClr>
                <a:schemeClr val="dk1"/>
              </a:buClr>
              <a:buSzPts val="2500"/>
              <a:buFont typeface="Press Start 2P"/>
              <a:buNone/>
              <a:defRPr sz="2500">
                <a:solidFill>
                  <a:schemeClr val="dk1"/>
                </a:solidFill>
                <a:latin typeface="Press Start 2P"/>
                <a:ea typeface="Press Start 2P"/>
                <a:cs typeface="Press Start 2P"/>
                <a:sym typeface="Press Start 2P"/>
              </a:defRPr>
            </a:lvl3pPr>
            <a:lvl4pPr lvl="3">
              <a:spcBef>
                <a:spcPts val="0"/>
              </a:spcBef>
              <a:spcAft>
                <a:spcPts val="0"/>
              </a:spcAft>
              <a:buClr>
                <a:schemeClr val="dk1"/>
              </a:buClr>
              <a:buSzPts val="2500"/>
              <a:buFont typeface="Press Start 2P"/>
              <a:buNone/>
              <a:defRPr sz="2500">
                <a:solidFill>
                  <a:schemeClr val="dk1"/>
                </a:solidFill>
                <a:latin typeface="Press Start 2P"/>
                <a:ea typeface="Press Start 2P"/>
                <a:cs typeface="Press Start 2P"/>
                <a:sym typeface="Press Start 2P"/>
              </a:defRPr>
            </a:lvl4pPr>
            <a:lvl5pPr lvl="4">
              <a:spcBef>
                <a:spcPts val="0"/>
              </a:spcBef>
              <a:spcAft>
                <a:spcPts val="0"/>
              </a:spcAft>
              <a:buClr>
                <a:schemeClr val="dk1"/>
              </a:buClr>
              <a:buSzPts val="2500"/>
              <a:buFont typeface="Press Start 2P"/>
              <a:buNone/>
              <a:defRPr sz="2500">
                <a:solidFill>
                  <a:schemeClr val="dk1"/>
                </a:solidFill>
                <a:latin typeface="Press Start 2P"/>
                <a:ea typeface="Press Start 2P"/>
                <a:cs typeface="Press Start 2P"/>
                <a:sym typeface="Press Start 2P"/>
              </a:defRPr>
            </a:lvl5pPr>
            <a:lvl6pPr lvl="5">
              <a:spcBef>
                <a:spcPts val="0"/>
              </a:spcBef>
              <a:spcAft>
                <a:spcPts val="0"/>
              </a:spcAft>
              <a:buClr>
                <a:schemeClr val="dk1"/>
              </a:buClr>
              <a:buSzPts val="2500"/>
              <a:buFont typeface="Press Start 2P"/>
              <a:buNone/>
              <a:defRPr sz="2500">
                <a:solidFill>
                  <a:schemeClr val="dk1"/>
                </a:solidFill>
                <a:latin typeface="Press Start 2P"/>
                <a:ea typeface="Press Start 2P"/>
                <a:cs typeface="Press Start 2P"/>
                <a:sym typeface="Press Start 2P"/>
              </a:defRPr>
            </a:lvl6pPr>
            <a:lvl7pPr lvl="6">
              <a:spcBef>
                <a:spcPts val="0"/>
              </a:spcBef>
              <a:spcAft>
                <a:spcPts val="0"/>
              </a:spcAft>
              <a:buClr>
                <a:schemeClr val="dk1"/>
              </a:buClr>
              <a:buSzPts val="2500"/>
              <a:buFont typeface="Press Start 2P"/>
              <a:buNone/>
              <a:defRPr sz="2500">
                <a:solidFill>
                  <a:schemeClr val="dk1"/>
                </a:solidFill>
                <a:latin typeface="Press Start 2P"/>
                <a:ea typeface="Press Start 2P"/>
                <a:cs typeface="Press Start 2P"/>
                <a:sym typeface="Press Start 2P"/>
              </a:defRPr>
            </a:lvl7pPr>
            <a:lvl8pPr lvl="7">
              <a:spcBef>
                <a:spcPts val="0"/>
              </a:spcBef>
              <a:spcAft>
                <a:spcPts val="0"/>
              </a:spcAft>
              <a:buClr>
                <a:schemeClr val="dk1"/>
              </a:buClr>
              <a:buSzPts val="2500"/>
              <a:buFont typeface="Press Start 2P"/>
              <a:buNone/>
              <a:defRPr sz="2500">
                <a:solidFill>
                  <a:schemeClr val="dk1"/>
                </a:solidFill>
                <a:latin typeface="Press Start 2P"/>
                <a:ea typeface="Press Start 2P"/>
                <a:cs typeface="Press Start 2P"/>
                <a:sym typeface="Press Start 2P"/>
              </a:defRPr>
            </a:lvl8pPr>
            <a:lvl9pPr lvl="8">
              <a:spcBef>
                <a:spcPts val="0"/>
              </a:spcBef>
              <a:spcAft>
                <a:spcPts val="0"/>
              </a:spcAft>
              <a:buClr>
                <a:schemeClr val="dk1"/>
              </a:buClr>
              <a:buSzPts val="2500"/>
              <a:buFont typeface="Press Start 2P"/>
              <a:buNone/>
              <a:defRPr sz="2500">
                <a:solidFill>
                  <a:schemeClr val="dk1"/>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715500" y="1152475"/>
            <a:ext cx="7713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Inconsolata"/>
              <a:buChar char="●"/>
              <a:defRPr sz="1800">
                <a:solidFill>
                  <a:schemeClr val="dk1"/>
                </a:solidFill>
                <a:latin typeface="Inconsolata"/>
                <a:ea typeface="Inconsolata"/>
                <a:cs typeface="Inconsolata"/>
                <a:sym typeface="Inconsolata"/>
              </a:defRPr>
            </a:lvl1pPr>
            <a:lvl2pPr marL="914400" lvl="1"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2pPr>
            <a:lvl3pPr marL="1371600" lvl="2"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3pPr>
            <a:lvl4pPr marL="1828800" lvl="3"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4pPr>
            <a:lvl5pPr marL="2286000" lvl="4"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5pPr>
            <a:lvl6pPr marL="2743200" lvl="5"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6pPr>
            <a:lvl7pPr marL="3200400" lvl="6"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7pPr>
            <a:lvl8pPr marL="3657600" lvl="7"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8pPr>
            <a:lvl9pPr marL="4114800" lvl="8"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83" r:id="rId2"/>
    <p:sldLayoutId id="214748368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4.mov"/><Relationship Id="rId7" Type="http://schemas.openxmlformats.org/officeDocument/2006/relationships/image" Target="../media/image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notesSlide" Target="../notesSlides/notesSlide10.xml"/><Relationship Id="rId11" Type="http://schemas.openxmlformats.org/officeDocument/2006/relationships/image" Target="../media/image17.png"/><Relationship Id="rId5" Type="http://schemas.openxmlformats.org/officeDocument/2006/relationships/slideLayout" Target="../slideLayouts/slideLayout1.xml"/><Relationship Id="rId10" Type="http://schemas.openxmlformats.org/officeDocument/2006/relationships/image" Target="../media/image16.png"/><Relationship Id="rId4" Type="http://schemas.openxmlformats.org/officeDocument/2006/relationships/video" Target="../media/media4.mov"/><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ov"/><Relationship Id="rId7" Type="http://schemas.openxmlformats.org/officeDocument/2006/relationships/image" Target="../media/image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9.xml"/><Relationship Id="rId11" Type="http://schemas.openxmlformats.org/officeDocument/2006/relationships/image" Target="../media/image15.png"/><Relationship Id="rId5" Type="http://schemas.openxmlformats.org/officeDocument/2006/relationships/slideLayout" Target="../slideLayouts/slideLayout1.xml"/><Relationship Id="rId10" Type="http://schemas.openxmlformats.org/officeDocument/2006/relationships/image" Target="../media/image14.png"/><Relationship Id="rId4" Type="http://schemas.openxmlformats.org/officeDocument/2006/relationships/video" Target="../media/media2.mov"/><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37" name="Google Shape;697;p42">
            <a:extLst>
              <a:ext uri="{FF2B5EF4-FFF2-40B4-BE49-F238E27FC236}">
                <a16:creationId xmlns:a16="http://schemas.microsoft.com/office/drawing/2014/main" id="{37B5FEE5-1257-AFC3-4EE5-49A04CD2C775}"/>
              </a:ext>
            </a:extLst>
          </p:cNvPr>
          <p:cNvGrpSpPr/>
          <p:nvPr/>
        </p:nvGrpSpPr>
        <p:grpSpPr>
          <a:xfrm>
            <a:off x="208325" y="1226033"/>
            <a:ext cx="2779935" cy="853386"/>
            <a:chOff x="5964258" y="4047809"/>
            <a:chExt cx="2779935" cy="853386"/>
          </a:xfrm>
        </p:grpSpPr>
        <p:grpSp>
          <p:nvGrpSpPr>
            <p:cNvPr id="38" name="Google Shape;698;p42">
              <a:extLst>
                <a:ext uri="{FF2B5EF4-FFF2-40B4-BE49-F238E27FC236}">
                  <a16:creationId xmlns:a16="http://schemas.microsoft.com/office/drawing/2014/main" id="{B8B034A5-BFA0-361A-1DA7-7AC9CF60066B}"/>
                </a:ext>
              </a:extLst>
            </p:cNvPr>
            <p:cNvGrpSpPr/>
            <p:nvPr/>
          </p:nvGrpSpPr>
          <p:grpSpPr>
            <a:xfrm>
              <a:off x="5964258" y="4047809"/>
              <a:ext cx="2779935" cy="853386"/>
              <a:chOff x="5380425" y="2936225"/>
              <a:chExt cx="1648150" cy="505950"/>
            </a:xfrm>
          </p:grpSpPr>
          <p:sp>
            <p:nvSpPr>
              <p:cNvPr id="43" name="Google Shape;699;p42">
                <a:extLst>
                  <a:ext uri="{FF2B5EF4-FFF2-40B4-BE49-F238E27FC236}">
                    <a16:creationId xmlns:a16="http://schemas.microsoft.com/office/drawing/2014/main" id="{728C0137-720A-1BC4-DE53-E08F40825B63}"/>
                  </a:ext>
                </a:extLst>
              </p:cNvPr>
              <p:cNvSpPr/>
              <p:nvPr/>
            </p:nvSpPr>
            <p:spPr>
              <a:xfrm>
                <a:off x="5380425" y="2936225"/>
                <a:ext cx="1648150" cy="505950"/>
              </a:xfrm>
              <a:custGeom>
                <a:avLst/>
                <a:gdLst/>
                <a:ahLst/>
                <a:cxnLst/>
                <a:rect l="l" t="t" r="r" b="b"/>
                <a:pathLst>
                  <a:path w="65926" h="20238" extrusionOk="0">
                    <a:moveTo>
                      <a:pt x="0" y="0"/>
                    </a:moveTo>
                    <a:lnTo>
                      <a:pt x="0" y="20238"/>
                    </a:lnTo>
                    <a:lnTo>
                      <a:pt x="65925" y="20238"/>
                    </a:lnTo>
                    <a:lnTo>
                      <a:pt x="65925" y="0"/>
                    </a:lnTo>
                    <a:close/>
                  </a:path>
                </a:pathLst>
              </a:custGeom>
              <a:solidFill>
                <a:schemeClr val="accent2"/>
              </a:solidFill>
              <a:ln>
                <a:noFill/>
              </a:ln>
              <a:effectLst>
                <a:outerShdw dist="38100" dir="30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00;p42">
                <a:extLst>
                  <a:ext uri="{FF2B5EF4-FFF2-40B4-BE49-F238E27FC236}">
                    <a16:creationId xmlns:a16="http://schemas.microsoft.com/office/drawing/2014/main" id="{73A5763E-63DB-AC7B-940F-1DE51BBAAB94}"/>
                  </a:ext>
                </a:extLst>
              </p:cNvPr>
              <p:cNvSpPr/>
              <p:nvPr/>
            </p:nvSpPr>
            <p:spPr>
              <a:xfrm>
                <a:off x="5380425" y="2936225"/>
                <a:ext cx="1648150" cy="8375"/>
              </a:xfrm>
              <a:custGeom>
                <a:avLst/>
                <a:gdLst/>
                <a:ahLst/>
                <a:cxnLst/>
                <a:rect l="l" t="t" r="r" b="b"/>
                <a:pathLst>
                  <a:path w="65926" h="335" extrusionOk="0">
                    <a:moveTo>
                      <a:pt x="0" y="0"/>
                    </a:moveTo>
                    <a:lnTo>
                      <a:pt x="0" y="335"/>
                    </a:lnTo>
                    <a:lnTo>
                      <a:pt x="65925" y="335"/>
                    </a:lnTo>
                    <a:lnTo>
                      <a:pt x="65925"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01;p42">
                <a:extLst>
                  <a:ext uri="{FF2B5EF4-FFF2-40B4-BE49-F238E27FC236}">
                    <a16:creationId xmlns:a16="http://schemas.microsoft.com/office/drawing/2014/main" id="{88467D14-C97D-976E-A215-A96E70246A5D}"/>
                  </a:ext>
                </a:extLst>
              </p:cNvPr>
              <p:cNvSpPr/>
              <p:nvPr/>
            </p:nvSpPr>
            <p:spPr>
              <a:xfrm>
                <a:off x="5380425" y="3433100"/>
                <a:ext cx="1648150" cy="9075"/>
              </a:xfrm>
              <a:custGeom>
                <a:avLst/>
                <a:gdLst/>
                <a:ahLst/>
                <a:cxnLst/>
                <a:rect l="l" t="t" r="r" b="b"/>
                <a:pathLst>
                  <a:path w="65926" h="363" extrusionOk="0">
                    <a:moveTo>
                      <a:pt x="0" y="0"/>
                    </a:moveTo>
                    <a:lnTo>
                      <a:pt x="0" y="363"/>
                    </a:lnTo>
                    <a:lnTo>
                      <a:pt x="65925" y="363"/>
                    </a:lnTo>
                    <a:lnTo>
                      <a:pt x="6592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2;p42">
                <a:extLst>
                  <a:ext uri="{FF2B5EF4-FFF2-40B4-BE49-F238E27FC236}">
                    <a16:creationId xmlns:a16="http://schemas.microsoft.com/office/drawing/2014/main" id="{F9FEB081-47FE-C31D-3B9A-D61965455812}"/>
                  </a:ext>
                </a:extLst>
              </p:cNvPr>
              <p:cNvSpPr/>
              <p:nvPr/>
            </p:nvSpPr>
            <p:spPr>
              <a:xfrm>
                <a:off x="7020875" y="2936225"/>
                <a:ext cx="7700" cy="505950"/>
              </a:xfrm>
              <a:custGeom>
                <a:avLst/>
                <a:gdLst/>
                <a:ahLst/>
                <a:cxnLst/>
                <a:rect l="l" t="t" r="r" b="b"/>
                <a:pathLst>
                  <a:path w="308" h="20238" extrusionOk="0">
                    <a:moveTo>
                      <a:pt x="307" y="0"/>
                    </a:moveTo>
                    <a:lnTo>
                      <a:pt x="1" y="335"/>
                    </a:lnTo>
                    <a:lnTo>
                      <a:pt x="1" y="20238"/>
                    </a:lnTo>
                    <a:lnTo>
                      <a:pt x="307" y="20238"/>
                    </a:lnTo>
                    <a:lnTo>
                      <a:pt x="307"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03;p42">
                <a:extLst>
                  <a:ext uri="{FF2B5EF4-FFF2-40B4-BE49-F238E27FC236}">
                    <a16:creationId xmlns:a16="http://schemas.microsoft.com/office/drawing/2014/main" id="{E5AB2C56-A484-655A-AF42-6F4688C98827}"/>
                  </a:ext>
                </a:extLst>
              </p:cNvPr>
              <p:cNvSpPr/>
              <p:nvPr/>
            </p:nvSpPr>
            <p:spPr>
              <a:xfrm>
                <a:off x="5380425" y="2936225"/>
                <a:ext cx="8375" cy="505250"/>
              </a:xfrm>
              <a:custGeom>
                <a:avLst/>
                <a:gdLst/>
                <a:ahLst/>
                <a:cxnLst/>
                <a:rect l="l" t="t" r="r" b="b"/>
                <a:pathLst>
                  <a:path w="335" h="20210" extrusionOk="0">
                    <a:moveTo>
                      <a:pt x="0" y="0"/>
                    </a:moveTo>
                    <a:lnTo>
                      <a:pt x="0" y="20210"/>
                    </a:lnTo>
                    <a:lnTo>
                      <a:pt x="335" y="19875"/>
                    </a:lnTo>
                    <a:lnTo>
                      <a:pt x="335" y="335"/>
                    </a:lnTo>
                    <a:lnTo>
                      <a:pt x="0"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04;p42">
                <a:extLst>
                  <a:ext uri="{FF2B5EF4-FFF2-40B4-BE49-F238E27FC236}">
                    <a16:creationId xmlns:a16="http://schemas.microsoft.com/office/drawing/2014/main" id="{BF715140-1D55-F71B-71E8-B1D5A5F68AA3}"/>
                  </a:ext>
                </a:extLst>
              </p:cNvPr>
              <p:cNvSpPr/>
              <p:nvPr/>
            </p:nvSpPr>
            <p:spPr>
              <a:xfrm>
                <a:off x="5388775" y="2944575"/>
                <a:ext cx="1632125" cy="86450"/>
              </a:xfrm>
              <a:custGeom>
                <a:avLst/>
                <a:gdLst/>
                <a:ahLst/>
                <a:cxnLst/>
                <a:rect l="l" t="t" r="r" b="b"/>
                <a:pathLst>
                  <a:path w="65285" h="3458" extrusionOk="0">
                    <a:moveTo>
                      <a:pt x="1" y="1"/>
                    </a:moveTo>
                    <a:lnTo>
                      <a:pt x="65285" y="1"/>
                    </a:lnTo>
                    <a:lnTo>
                      <a:pt x="65285" y="3457"/>
                    </a:lnTo>
                    <a:lnTo>
                      <a:pt x="1" y="3457"/>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05;p42">
                <a:extLst>
                  <a:ext uri="{FF2B5EF4-FFF2-40B4-BE49-F238E27FC236}">
                    <a16:creationId xmlns:a16="http://schemas.microsoft.com/office/drawing/2014/main" id="{996570FA-FA42-810C-EEDE-C24F0395567F}"/>
                  </a:ext>
                </a:extLst>
              </p:cNvPr>
              <p:cNvSpPr/>
              <p:nvPr/>
            </p:nvSpPr>
            <p:spPr>
              <a:xfrm>
                <a:off x="5388775" y="3035175"/>
                <a:ext cx="1630725" cy="4200"/>
              </a:xfrm>
              <a:custGeom>
                <a:avLst/>
                <a:gdLst/>
                <a:ahLst/>
                <a:cxnLst/>
                <a:rect l="l" t="t" r="r" b="b"/>
                <a:pathLst>
                  <a:path w="65229" h="168" extrusionOk="0">
                    <a:moveTo>
                      <a:pt x="1" y="1"/>
                    </a:moveTo>
                    <a:lnTo>
                      <a:pt x="1" y="168"/>
                    </a:lnTo>
                    <a:lnTo>
                      <a:pt x="65229" y="168"/>
                    </a:lnTo>
                    <a:lnTo>
                      <a:pt x="65229" y="1"/>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06;p42">
                <a:extLst>
                  <a:ext uri="{FF2B5EF4-FFF2-40B4-BE49-F238E27FC236}">
                    <a16:creationId xmlns:a16="http://schemas.microsoft.com/office/drawing/2014/main" id="{390A9AAD-FB4F-44B6-3988-B6FF5640EAE7}"/>
                  </a:ext>
                </a:extLst>
              </p:cNvPr>
              <p:cNvSpPr/>
              <p:nvPr/>
            </p:nvSpPr>
            <p:spPr>
              <a:xfrm>
                <a:off x="5388775" y="3031000"/>
                <a:ext cx="1630725" cy="4200"/>
              </a:xfrm>
              <a:custGeom>
                <a:avLst/>
                <a:gdLst/>
                <a:ahLst/>
                <a:cxnLst/>
                <a:rect l="l" t="t" r="r" b="b"/>
                <a:pathLst>
                  <a:path w="65229" h="168" extrusionOk="0">
                    <a:moveTo>
                      <a:pt x="1" y="0"/>
                    </a:moveTo>
                    <a:lnTo>
                      <a:pt x="1" y="168"/>
                    </a:lnTo>
                    <a:lnTo>
                      <a:pt x="65229" y="168"/>
                    </a:lnTo>
                    <a:lnTo>
                      <a:pt x="652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07;p42">
                <a:extLst>
                  <a:ext uri="{FF2B5EF4-FFF2-40B4-BE49-F238E27FC236}">
                    <a16:creationId xmlns:a16="http://schemas.microsoft.com/office/drawing/2014/main" id="{DCF16B17-AFB3-E5C4-8802-D67FDAC76E54}"/>
                  </a:ext>
                </a:extLst>
              </p:cNvPr>
              <p:cNvSpPr/>
              <p:nvPr/>
            </p:nvSpPr>
            <p:spPr>
              <a:xfrm>
                <a:off x="6935850" y="2962000"/>
                <a:ext cx="50900" cy="50900"/>
              </a:xfrm>
              <a:custGeom>
                <a:avLst/>
                <a:gdLst/>
                <a:ahLst/>
                <a:cxnLst/>
                <a:rect l="l" t="t" r="r" b="b"/>
                <a:pathLst>
                  <a:path w="2036" h="2036" extrusionOk="0">
                    <a:moveTo>
                      <a:pt x="196" y="1"/>
                    </a:moveTo>
                    <a:cubicBezTo>
                      <a:pt x="84" y="1"/>
                      <a:pt x="1" y="84"/>
                      <a:pt x="1" y="168"/>
                    </a:cubicBezTo>
                    <a:lnTo>
                      <a:pt x="1" y="1896"/>
                    </a:lnTo>
                    <a:cubicBezTo>
                      <a:pt x="1" y="1952"/>
                      <a:pt x="57" y="1980"/>
                      <a:pt x="84" y="2036"/>
                    </a:cubicBezTo>
                    <a:lnTo>
                      <a:pt x="2036" y="84"/>
                    </a:lnTo>
                    <a:cubicBezTo>
                      <a:pt x="2008" y="29"/>
                      <a:pt x="1952" y="1"/>
                      <a:pt x="1896"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08;p42">
                <a:extLst>
                  <a:ext uri="{FF2B5EF4-FFF2-40B4-BE49-F238E27FC236}">
                    <a16:creationId xmlns:a16="http://schemas.microsoft.com/office/drawing/2014/main" id="{2C0270B0-8253-C2CF-AB0A-748AF4CB0E97}"/>
                  </a:ext>
                </a:extLst>
              </p:cNvPr>
              <p:cNvSpPr/>
              <p:nvPr/>
            </p:nvSpPr>
            <p:spPr>
              <a:xfrm>
                <a:off x="6937950" y="2962700"/>
                <a:ext cx="50200" cy="50900"/>
              </a:xfrm>
              <a:custGeom>
                <a:avLst/>
                <a:gdLst/>
                <a:ahLst/>
                <a:cxnLst/>
                <a:rect l="l" t="t" r="r" b="b"/>
                <a:pathLst>
                  <a:path w="2008" h="2036" extrusionOk="0">
                    <a:moveTo>
                      <a:pt x="1952" y="1"/>
                    </a:moveTo>
                    <a:lnTo>
                      <a:pt x="0" y="1952"/>
                    </a:lnTo>
                    <a:cubicBezTo>
                      <a:pt x="28" y="2008"/>
                      <a:pt x="56" y="2036"/>
                      <a:pt x="140" y="2036"/>
                    </a:cubicBezTo>
                    <a:lnTo>
                      <a:pt x="1840" y="2036"/>
                    </a:lnTo>
                    <a:cubicBezTo>
                      <a:pt x="1952" y="2036"/>
                      <a:pt x="2007" y="1952"/>
                      <a:pt x="2007" y="1868"/>
                    </a:cubicBezTo>
                    <a:lnTo>
                      <a:pt x="2007" y="140"/>
                    </a:lnTo>
                    <a:cubicBezTo>
                      <a:pt x="2007" y="84"/>
                      <a:pt x="1980" y="56"/>
                      <a:pt x="195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09;p42">
                <a:extLst>
                  <a:ext uri="{FF2B5EF4-FFF2-40B4-BE49-F238E27FC236}">
                    <a16:creationId xmlns:a16="http://schemas.microsoft.com/office/drawing/2014/main" id="{55961CE0-09C0-D55B-638E-B9821C0BF4FD}"/>
                  </a:ext>
                </a:extLst>
              </p:cNvPr>
              <p:cNvSpPr/>
              <p:nvPr/>
            </p:nvSpPr>
            <p:spPr>
              <a:xfrm>
                <a:off x="6937250" y="2962000"/>
                <a:ext cx="50900" cy="51600"/>
              </a:xfrm>
              <a:custGeom>
                <a:avLst/>
                <a:gdLst/>
                <a:ahLst/>
                <a:cxnLst/>
                <a:rect l="l" t="t" r="r" b="b"/>
                <a:pathLst>
                  <a:path w="2036" h="2064" fill="none" extrusionOk="0">
                    <a:moveTo>
                      <a:pt x="1868" y="2064"/>
                    </a:moveTo>
                    <a:lnTo>
                      <a:pt x="168" y="2064"/>
                    </a:lnTo>
                    <a:cubicBezTo>
                      <a:pt x="56" y="2064"/>
                      <a:pt x="1" y="1980"/>
                      <a:pt x="1" y="1896"/>
                    </a:cubicBezTo>
                    <a:lnTo>
                      <a:pt x="1" y="168"/>
                    </a:lnTo>
                    <a:cubicBezTo>
                      <a:pt x="1" y="57"/>
                      <a:pt x="56" y="1"/>
                      <a:pt x="168" y="1"/>
                    </a:cubicBezTo>
                    <a:lnTo>
                      <a:pt x="1868" y="1"/>
                    </a:lnTo>
                    <a:cubicBezTo>
                      <a:pt x="1980" y="1"/>
                      <a:pt x="2035" y="57"/>
                      <a:pt x="2035" y="168"/>
                    </a:cubicBezTo>
                    <a:lnTo>
                      <a:pt x="2035" y="1896"/>
                    </a:lnTo>
                    <a:cubicBezTo>
                      <a:pt x="2035" y="1952"/>
                      <a:pt x="1980" y="2064"/>
                      <a:pt x="1868" y="2064"/>
                    </a:cubicBezTo>
                    <a:close/>
                  </a:path>
                </a:pathLst>
              </a:custGeom>
              <a:noFill/>
              <a:ln w="1400" cap="flat" cmpd="sng">
                <a:solidFill>
                  <a:srgbClr val="000000"/>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10;p42">
                <a:extLst>
                  <a:ext uri="{FF2B5EF4-FFF2-40B4-BE49-F238E27FC236}">
                    <a16:creationId xmlns:a16="http://schemas.microsoft.com/office/drawing/2014/main" id="{B71CDDAC-91AE-932F-864E-DFD8D744C66A}"/>
                  </a:ext>
                </a:extLst>
              </p:cNvPr>
              <p:cNvSpPr/>
              <p:nvPr/>
            </p:nvSpPr>
            <p:spPr>
              <a:xfrm>
                <a:off x="6942825" y="2968975"/>
                <a:ext cx="40450" cy="39050"/>
              </a:xfrm>
              <a:custGeom>
                <a:avLst/>
                <a:gdLst/>
                <a:ahLst/>
                <a:cxnLst/>
                <a:rect l="l" t="t" r="r" b="b"/>
                <a:pathLst>
                  <a:path w="1618" h="1562" extrusionOk="0">
                    <a:moveTo>
                      <a:pt x="140" y="1"/>
                    </a:moveTo>
                    <a:cubicBezTo>
                      <a:pt x="84" y="1"/>
                      <a:pt x="1" y="84"/>
                      <a:pt x="1" y="140"/>
                    </a:cubicBezTo>
                    <a:lnTo>
                      <a:pt x="1" y="1422"/>
                    </a:lnTo>
                    <a:cubicBezTo>
                      <a:pt x="1" y="1506"/>
                      <a:pt x="84" y="1562"/>
                      <a:pt x="140" y="1562"/>
                    </a:cubicBezTo>
                    <a:lnTo>
                      <a:pt x="1450" y="1562"/>
                    </a:lnTo>
                    <a:cubicBezTo>
                      <a:pt x="1534" y="1562"/>
                      <a:pt x="1617" y="1506"/>
                      <a:pt x="1589" y="1422"/>
                    </a:cubicBezTo>
                    <a:lnTo>
                      <a:pt x="1589" y="140"/>
                    </a:lnTo>
                    <a:cubicBezTo>
                      <a:pt x="1589" y="84"/>
                      <a:pt x="1506" y="1"/>
                      <a:pt x="1450" y="1"/>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11;p42">
                <a:extLst>
                  <a:ext uri="{FF2B5EF4-FFF2-40B4-BE49-F238E27FC236}">
                    <a16:creationId xmlns:a16="http://schemas.microsoft.com/office/drawing/2014/main" id="{58551F41-94F5-D8A2-6AAF-D653E7CFF4F5}"/>
                  </a:ext>
                </a:extLst>
              </p:cNvPr>
              <p:cNvSpPr/>
              <p:nvPr/>
            </p:nvSpPr>
            <p:spPr>
              <a:xfrm>
                <a:off x="6953275" y="2978025"/>
                <a:ext cx="19550" cy="19550"/>
              </a:xfrm>
              <a:custGeom>
                <a:avLst/>
                <a:gdLst/>
                <a:ahLst/>
                <a:cxnLst/>
                <a:rect l="l" t="t" r="r" b="b"/>
                <a:pathLst>
                  <a:path w="782" h="782" extrusionOk="0">
                    <a:moveTo>
                      <a:pt x="56" y="1"/>
                    </a:moveTo>
                    <a:lnTo>
                      <a:pt x="335" y="363"/>
                    </a:lnTo>
                    <a:lnTo>
                      <a:pt x="1" y="781"/>
                    </a:lnTo>
                    <a:lnTo>
                      <a:pt x="140" y="781"/>
                    </a:lnTo>
                    <a:lnTo>
                      <a:pt x="363" y="503"/>
                    </a:lnTo>
                    <a:cubicBezTo>
                      <a:pt x="363" y="475"/>
                      <a:pt x="363" y="475"/>
                      <a:pt x="391" y="447"/>
                    </a:cubicBezTo>
                    <a:cubicBezTo>
                      <a:pt x="391" y="475"/>
                      <a:pt x="419" y="503"/>
                      <a:pt x="419" y="503"/>
                    </a:cubicBezTo>
                    <a:lnTo>
                      <a:pt x="642" y="781"/>
                    </a:lnTo>
                    <a:lnTo>
                      <a:pt x="781" y="781"/>
                    </a:lnTo>
                    <a:lnTo>
                      <a:pt x="475" y="363"/>
                    </a:lnTo>
                    <a:lnTo>
                      <a:pt x="753" y="1"/>
                    </a:lnTo>
                    <a:lnTo>
                      <a:pt x="642" y="1"/>
                    </a:lnTo>
                    <a:lnTo>
                      <a:pt x="475" y="196"/>
                    </a:lnTo>
                    <a:cubicBezTo>
                      <a:pt x="419" y="224"/>
                      <a:pt x="419" y="280"/>
                      <a:pt x="391" y="308"/>
                    </a:cubicBezTo>
                    <a:cubicBezTo>
                      <a:pt x="363" y="280"/>
                      <a:pt x="363" y="224"/>
                      <a:pt x="335" y="196"/>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2;p42">
                <a:extLst>
                  <a:ext uri="{FF2B5EF4-FFF2-40B4-BE49-F238E27FC236}">
                    <a16:creationId xmlns:a16="http://schemas.microsoft.com/office/drawing/2014/main" id="{8E77CE34-2F25-68B2-22FC-D07A592376BF}"/>
                  </a:ext>
                </a:extLst>
              </p:cNvPr>
              <p:cNvSpPr/>
              <p:nvPr/>
            </p:nvSpPr>
            <p:spPr>
              <a:xfrm>
                <a:off x="5482150" y="3178725"/>
                <a:ext cx="1459300" cy="140100"/>
              </a:xfrm>
              <a:custGeom>
                <a:avLst/>
                <a:gdLst/>
                <a:ahLst/>
                <a:cxnLst/>
                <a:rect l="l" t="t" r="r" b="b"/>
                <a:pathLst>
                  <a:path w="58372" h="5604" extrusionOk="0">
                    <a:moveTo>
                      <a:pt x="1" y="1"/>
                    </a:moveTo>
                    <a:lnTo>
                      <a:pt x="1" y="5604"/>
                    </a:lnTo>
                    <a:lnTo>
                      <a:pt x="58372" y="5604"/>
                    </a:lnTo>
                    <a:lnTo>
                      <a:pt x="5837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3;p42">
                <a:extLst>
                  <a:ext uri="{FF2B5EF4-FFF2-40B4-BE49-F238E27FC236}">
                    <a16:creationId xmlns:a16="http://schemas.microsoft.com/office/drawing/2014/main" id="{7DAF1FDE-56DC-12E7-C499-8CC3B0C05E9B}"/>
                  </a:ext>
                </a:extLst>
              </p:cNvPr>
              <p:cNvSpPr/>
              <p:nvPr/>
            </p:nvSpPr>
            <p:spPr>
              <a:xfrm>
                <a:off x="5503075" y="3195475"/>
                <a:ext cx="1417475" cy="107325"/>
              </a:xfrm>
              <a:custGeom>
                <a:avLst/>
                <a:gdLst/>
                <a:ahLst/>
                <a:cxnLst/>
                <a:rect l="l" t="t" r="r" b="b"/>
                <a:pathLst>
                  <a:path w="56699" h="4293" extrusionOk="0">
                    <a:moveTo>
                      <a:pt x="0" y="0"/>
                    </a:moveTo>
                    <a:lnTo>
                      <a:pt x="0" y="4293"/>
                    </a:lnTo>
                    <a:lnTo>
                      <a:pt x="56699" y="4293"/>
                    </a:lnTo>
                    <a:lnTo>
                      <a:pt x="56699"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4;p42">
                <a:extLst>
                  <a:ext uri="{FF2B5EF4-FFF2-40B4-BE49-F238E27FC236}">
                    <a16:creationId xmlns:a16="http://schemas.microsoft.com/office/drawing/2014/main" id="{BA75F55D-26BD-17D0-E3F8-161A4678145F}"/>
                  </a:ext>
                </a:extLst>
              </p:cNvPr>
              <p:cNvSpPr/>
              <p:nvPr/>
            </p:nvSpPr>
            <p:spPr>
              <a:xfrm>
                <a:off x="5482150" y="3178725"/>
                <a:ext cx="1459300" cy="140800"/>
              </a:xfrm>
              <a:custGeom>
                <a:avLst/>
                <a:gdLst/>
                <a:ahLst/>
                <a:cxnLst/>
                <a:rect l="l" t="t" r="r" b="b"/>
                <a:pathLst>
                  <a:path w="58372" h="5632" extrusionOk="0">
                    <a:moveTo>
                      <a:pt x="58372" y="1"/>
                    </a:moveTo>
                    <a:lnTo>
                      <a:pt x="57536" y="670"/>
                    </a:lnTo>
                    <a:lnTo>
                      <a:pt x="57536" y="4963"/>
                    </a:lnTo>
                    <a:lnTo>
                      <a:pt x="837" y="4963"/>
                    </a:lnTo>
                    <a:lnTo>
                      <a:pt x="1" y="5632"/>
                    </a:lnTo>
                    <a:lnTo>
                      <a:pt x="58372" y="5632"/>
                    </a:lnTo>
                    <a:lnTo>
                      <a:pt x="58372" y="1"/>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5;p42">
                <a:extLst>
                  <a:ext uri="{FF2B5EF4-FFF2-40B4-BE49-F238E27FC236}">
                    <a16:creationId xmlns:a16="http://schemas.microsoft.com/office/drawing/2014/main" id="{A5C93398-F644-5257-380D-289C3212BD2C}"/>
                  </a:ext>
                </a:extLst>
              </p:cNvPr>
              <p:cNvSpPr/>
              <p:nvPr/>
            </p:nvSpPr>
            <p:spPr>
              <a:xfrm>
                <a:off x="5482150" y="3178725"/>
                <a:ext cx="1459300" cy="140800"/>
              </a:xfrm>
              <a:custGeom>
                <a:avLst/>
                <a:gdLst/>
                <a:ahLst/>
                <a:cxnLst/>
                <a:rect l="l" t="t" r="r" b="b"/>
                <a:pathLst>
                  <a:path w="58372" h="5632" extrusionOk="0">
                    <a:moveTo>
                      <a:pt x="58372" y="1"/>
                    </a:moveTo>
                    <a:lnTo>
                      <a:pt x="57536" y="670"/>
                    </a:lnTo>
                    <a:lnTo>
                      <a:pt x="57536" y="4963"/>
                    </a:lnTo>
                    <a:lnTo>
                      <a:pt x="837" y="4963"/>
                    </a:lnTo>
                    <a:lnTo>
                      <a:pt x="1" y="5632"/>
                    </a:lnTo>
                    <a:lnTo>
                      <a:pt x="58372" y="5632"/>
                    </a:lnTo>
                    <a:lnTo>
                      <a:pt x="58372" y="1"/>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6;p42">
                <a:extLst>
                  <a:ext uri="{FF2B5EF4-FFF2-40B4-BE49-F238E27FC236}">
                    <a16:creationId xmlns:a16="http://schemas.microsoft.com/office/drawing/2014/main" id="{0D9BBE4D-5908-F758-21F4-30FFB19D8117}"/>
                  </a:ext>
                </a:extLst>
              </p:cNvPr>
              <p:cNvSpPr/>
              <p:nvPr/>
            </p:nvSpPr>
            <p:spPr>
              <a:xfrm>
                <a:off x="5523275" y="3208700"/>
                <a:ext cx="25125" cy="81575"/>
              </a:xfrm>
              <a:custGeom>
                <a:avLst/>
                <a:gdLst/>
                <a:ahLst/>
                <a:cxnLst/>
                <a:rect l="l" t="t" r="r" b="b"/>
                <a:pathLst>
                  <a:path w="1005" h="3263" extrusionOk="0">
                    <a:moveTo>
                      <a:pt x="1" y="1"/>
                    </a:moveTo>
                    <a:lnTo>
                      <a:pt x="1004" y="1"/>
                    </a:lnTo>
                    <a:lnTo>
                      <a:pt x="1004" y="3262"/>
                    </a:lnTo>
                    <a:lnTo>
                      <a:pt x="1" y="3262"/>
                    </a:lnTo>
                    <a:close/>
                  </a:path>
                </a:pathLst>
              </a:custGeom>
              <a:solidFill>
                <a:schemeClr val="accent6">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7;p42">
                <a:extLst>
                  <a:ext uri="{FF2B5EF4-FFF2-40B4-BE49-F238E27FC236}">
                    <a16:creationId xmlns:a16="http://schemas.microsoft.com/office/drawing/2014/main" id="{527B4E98-E51E-C7CF-6A18-28CF4B27E9DB}"/>
                  </a:ext>
                </a:extLst>
              </p:cNvPr>
              <p:cNvSpPr/>
              <p:nvPr/>
            </p:nvSpPr>
            <p:spPr>
              <a:xfrm>
                <a:off x="5567175" y="3208700"/>
                <a:ext cx="25825" cy="81575"/>
              </a:xfrm>
              <a:custGeom>
                <a:avLst/>
                <a:gdLst/>
                <a:ahLst/>
                <a:cxnLst/>
                <a:rect l="l" t="t" r="r" b="b"/>
                <a:pathLst>
                  <a:path w="1033" h="3263" extrusionOk="0">
                    <a:moveTo>
                      <a:pt x="1" y="1"/>
                    </a:moveTo>
                    <a:lnTo>
                      <a:pt x="1032" y="1"/>
                    </a:lnTo>
                    <a:lnTo>
                      <a:pt x="1032" y="3262"/>
                    </a:lnTo>
                    <a:lnTo>
                      <a:pt x="1" y="3262"/>
                    </a:lnTo>
                    <a:close/>
                  </a:path>
                </a:pathLst>
              </a:custGeom>
              <a:solidFill>
                <a:schemeClr val="accent6">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8;p42">
                <a:extLst>
                  <a:ext uri="{FF2B5EF4-FFF2-40B4-BE49-F238E27FC236}">
                    <a16:creationId xmlns:a16="http://schemas.microsoft.com/office/drawing/2014/main" id="{C38ED8AC-88CE-FD99-BE01-EFEC200D1777}"/>
                  </a:ext>
                </a:extLst>
              </p:cNvPr>
              <p:cNvSpPr/>
              <p:nvPr/>
            </p:nvSpPr>
            <p:spPr>
              <a:xfrm>
                <a:off x="5611075" y="3208700"/>
                <a:ext cx="25125" cy="81575"/>
              </a:xfrm>
              <a:custGeom>
                <a:avLst/>
                <a:gdLst/>
                <a:ahLst/>
                <a:cxnLst/>
                <a:rect l="l" t="t" r="r" b="b"/>
                <a:pathLst>
                  <a:path w="1005" h="3263" extrusionOk="0">
                    <a:moveTo>
                      <a:pt x="1" y="1"/>
                    </a:moveTo>
                    <a:lnTo>
                      <a:pt x="1004" y="1"/>
                    </a:lnTo>
                    <a:lnTo>
                      <a:pt x="1004" y="3262"/>
                    </a:lnTo>
                    <a:lnTo>
                      <a:pt x="1" y="3262"/>
                    </a:lnTo>
                    <a:close/>
                  </a:path>
                </a:pathLst>
              </a:custGeom>
              <a:solidFill>
                <a:schemeClr val="accent6">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19;p42">
                <a:extLst>
                  <a:ext uri="{FF2B5EF4-FFF2-40B4-BE49-F238E27FC236}">
                    <a16:creationId xmlns:a16="http://schemas.microsoft.com/office/drawing/2014/main" id="{BFC30A10-3F74-6AE1-34F6-8A801AD3644C}"/>
                  </a:ext>
                </a:extLst>
              </p:cNvPr>
              <p:cNvSpPr/>
              <p:nvPr/>
            </p:nvSpPr>
            <p:spPr>
              <a:xfrm>
                <a:off x="5654300" y="3208700"/>
                <a:ext cx="25800" cy="81575"/>
              </a:xfrm>
              <a:custGeom>
                <a:avLst/>
                <a:gdLst/>
                <a:ahLst/>
                <a:cxnLst/>
                <a:rect l="l" t="t" r="r" b="b"/>
                <a:pathLst>
                  <a:path w="1032" h="3263" extrusionOk="0">
                    <a:moveTo>
                      <a:pt x="0" y="1"/>
                    </a:moveTo>
                    <a:lnTo>
                      <a:pt x="1031" y="1"/>
                    </a:lnTo>
                    <a:lnTo>
                      <a:pt x="1031" y="3262"/>
                    </a:lnTo>
                    <a:lnTo>
                      <a:pt x="0" y="3262"/>
                    </a:lnTo>
                    <a:close/>
                  </a:path>
                </a:pathLst>
              </a:custGeom>
              <a:solidFill>
                <a:schemeClr val="accent6">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720;p42">
                <a:extLst>
                  <a:ext uri="{FF2B5EF4-FFF2-40B4-BE49-F238E27FC236}">
                    <a16:creationId xmlns:a16="http://schemas.microsoft.com/office/drawing/2014/main" id="{FCCE0239-76B9-653F-BD15-7AE6345D665E}"/>
                  </a:ext>
                </a:extLst>
              </p:cNvPr>
              <p:cNvSpPr/>
              <p:nvPr/>
            </p:nvSpPr>
            <p:spPr>
              <a:xfrm>
                <a:off x="5698900" y="3208700"/>
                <a:ext cx="25800" cy="81575"/>
              </a:xfrm>
              <a:custGeom>
                <a:avLst/>
                <a:gdLst/>
                <a:ahLst/>
                <a:cxnLst/>
                <a:rect l="l" t="t" r="r" b="b"/>
                <a:pathLst>
                  <a:path w="1032" h="3263" extrusionOk="0">
                    <a:moveTo>
                      <a:pt x="0" y="1"/>
                    </a:moveTo>
                    <a:lnTo>
                      <a:pt x="1031" y="1"/>
                    </a:lnTo>
                    <a:lnTo>
                      <a:pt x="1031" y="3262"/>
                    </a:lnTo>
                    <a:lnTo>
                      <a:pt x="0" y="3262"/>
                    </a:lnTo>
                    <a:close/>
                  </a:path>
                </a:pathLst>
              </a:custGeom>
              <a:solidFill>
                <a:schemeClr val="accent6">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721;p42">
                <a:extLst>
                  <a:ext uri="{FF2B5EF4-FFF2-40B4-BE49-F238E27FC236}">
                    <a16:creationId xmlns:a16="http://schemas.microsoft.com/office/drawing/2014/main" id="{D85770EB-36C7-DC67-A397-DB05060D02B5}"/>
                  </a:ext>
                </a:extLst>
              </p:cNvPr>
              <p:cNvSpPr/>
              <p:nvPr/>
            </p:nvSpPr>
            <p:spPr>
              <a:xfrm>
                <a:off x="5742800" y="3208700"/>
                <a:ext cx="25100" cy="81575"/>
              </a:xfrm>
              <a:custGeom>
                <a:avLst/>
                <a:gdLst/>
                <a:ahLst/>
                <a:cxnLst/>
                <a:rect l="l" t="t" r="r" b="b"/>
                <a:pathLst>
                  <a:path w="1004" h="3263" extrusionOk="0">
                    <a:moveTo>
                      <a:pt x="0" y="1"/>
                    </a:moveTo>
                    <a:lnTo>
                      <a:pt x="1004" y="1"/>
                    </a:lnTo>
                    <a:lnTo>
                      <a:pt x="1004" y="3262"/>
                    </a:lnTo>
                    <a:lnTo>
                      <a:pt x="0" y="3262"/>
                    </a:lnTo>
                    <a:close/>
                  </a:path>
                </a:pathLst>
              </a:custGeom>
              <a:solidFill>
                <a:schemeClr val="accent6">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722;p42">
                <a:extLst>
                  <a:ext uri="{FF2B5EF4-FFF2-40B4-BE49-F238E27FC236}">
                    <a16:creationId xmlns:a16="http://schemas.microsoft.com/office/drawing/2014/main" id="{EA4EF224-C950-82CB-440E-3582BD855242}"/>
                  </a:ext>
                </a:extLst>
              </p:cNvPr>
              <p:cNvSpPr/>
              <p:nvPr/>
            </p:nvSpPr>
            <p:spPr>
              <a:xfrm>
                <a:off x="5787400" y="3208700"/>
                <a:ext cx="25100" cy="81575"/>
              </a:xfrm>
              <a:custGeom>
                <a:avLst/>
                <a:gdLst/>
                <a:ahLst/>
                <a:cxnLst/>
                <a:rect l="l" t="t" r="r" b="b"/>
                <a:pathLst>
                  <a:path w="1004" h="3263" extrusionOk="0">
                    <a:moveTo>
                      <a:pt x="0" y="1"/>
                    </a:moveTo>
                    <a:lnTo>
                      <a:pt x="1004" y="1"/>
                    </a:lnTo>
                    <a:lnTo>
                      <a:pt x="1004" y="3262"/>
                    </a:lnTo>
                    <a:lnTo>
                      <a:pt x="0" y="3262"/>
                    </a:lnTo>
                    <a:close/>
                  </a:path>
                </a:pathLst>
              </a:custGeom>
              <a:solidFill>
                <a:schemeClr val="accent6">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723;p42">
                <a:extLst>
                  <a:ext uri="{FF2B5EF4-FFF2-40B4-BE49-F238E27FC236}">
                    <a16:creationId xmlns:a16="http://schemas.microsoft.com/office/drawing/2014/main" id="{4A937AC6-1C21-801D-A591-F5E325069E5E}"/>
                  </a:ext>
                </a:extLst>
              </p:cNvPr>
              <p:cNvSpPr/>
              <p:nvPr/>
            </p:nvSpPr>
            <p:spPr>
              <a:xfrm>
                <a:off x="5830600" y="3208700"/>
                <a:ext cx="25125" cy="81575"/>
              </a:xfrm>
              <a:custGeom>
                <a:avLst/>
                <a:gdLst/>
                <a:ahLst/>
                <a:cxnLst/>
                <a:rect l="l" t="t" r="r" b="b"/>
                <a:pathLst>
                  <a:path w="1005" h="3263" extrusionOk="0">
                    <a:moveTo>
                      <a:pt x="1" y="1"/>
                    </a:moveTo>
                    <a:lnTo>
                      <a:pt x="1004" y="1"/>
                    </a:lnTo>
                    <a:lnTo>
                      <a:pt x="1004" y="3262"/>
                    </a:lnTo>
                    <a:lnTo>
                      <a:pt x="1" y="3262"/>
                    </a:lnTo>
                    <a:close/>
                  </a:path>
                </a:pathLst>
              </a:custGeom>
              <a:solidFill>
                <a:schemeClr val="accent6">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724;p42">
                <a:extLst>
                  <a:ext uri="{FF2B5EF4-FFF2-40B4-BE49-F238E27FC236}">
                    <a16:creationId xmlns:a16="http://schemas.microsoft.com/office/drawing/2014/main" id="{96E378E2-897E-C1AB-2D98-8359511B22C9}"/>
                  </a:ext>
                </a:extLst>
              </p:cNvPr>
              <p:cNvSpPr/>
              <p:nvPr/>
            </p:nvSpPr>
            <p:spPr>
              <a:xfrm>
                <a:off x="5875200" y="3208700"/>
                <a:ext cx="25125" cy="81575"/>
              </a:xfrm>
              <a:custGeom>
                <a:avLst/>
                <a:gdLst/>
                <a:ahLst/>
                <a:cxnLst/>
                <a:rect l="l" t="t" r="r" b="b"/>
                <a:pathLst>
                  <a:path w="1005" h="3263" extrusionOk="0">
                    <a:moveTo>
                      <a:pt x="1" y="1"/>
                    </a:moveTo>
                    <a:lnTo>
                      <a:pt x="1004" y="1"/>
                    </a:lnTo>
                    <a:lnTo>
                      <a:pt x="1004" y="3262"/>
                    </a:lnTo>
                    <a:lnTo>
                      <a:pt x="1" y="326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725;p42">
                <a:extLst>
                  <a:ext uri="{FF2B5EF4-FFF2-40B4-BE49-F238E27FC236}">
                    <a16:creationId xmlns:a16="http://schemas.microsoft.com/office/drawing/2014/main" id="{82353D62-853B-B15A-9B11-599B27725D74}"/>
                  </a:ext>
                </a:extLst>
              </p:cNvPr>
              <p:cNvSpPr/>
              <p:nvPr/>
            </p:nvSpPr>
            <p:spPr>
              <a:xfrm>
                <a:off x="5918400" y="3208700"/>
                <a:ext cx="25125" cy="81575"/>
              </a:xfrm>
              <a:custGeom>
                <a:avLst/>
                <a:gdLst/>
                <a:ahLst/>
                <a:cxnLst/>
                <a:rect l="l" t="t" r="r" b="b"/>
                <a:pathLst>
                  <a:path w="1005" h="3263" extrusionOk="0">
                    <a:moveTo>
                      <a:pt x="1" y="1"/>
                    </a:moveTo>
                    <a:lnTo>
                      <a:pt x="1004" y="1"/>
                    </a:lnTo>
                    <a:lnTo>
                      <a:pt x="1004" y="3262"/>
                    </a:lnTo>
                    <a:lnTo>
                      <a:pt x="1" y="326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726;p42">
                <a:extLst>
                  <a:ext uri="{FF2B5EF4-FFF2-40B4-BE49-F238E27FC236}">
                    <a16:creationId xmlns:a16="http://schemas.microsoft.com/office/drawing/2014/main" id="{006C5838-BC48-C2CA-D938-C5BFCF83F1DE}"/>
                  </a:ext>
                </a:extLst>
              </p:cNvPr>
              <p:cNvSpPr/>
              <p:nvPr/>
            </p:nvSpPr>
            <p:spPr>
              <a:xfrm>
                <a:off x="5962300" y="3208700"/>
                <a:ext cx="25125" cy="81575"/>
              </a:xfrm>
              <a:custGeom>
                <a:avLst/>
                <a:gdLst/>
                <a:ahLst/>
                <a:cxnLst/>
                <a:rect l="l" t="t" r="r" b="b"/>
                <a:pathLst>
                  <a:path w="1005" h="3263" extrusionOk="0">
                    <a:moveTo>
                      <a:pt x="1" y="1"/>
                    </a:moveTo>
                    <a:lnTo>
                      <a:pt x="1004" y="1"/>
                    </a:lnTo>
                    <a:lnTo>
                      <a:pt x="1004" y="3262"/>
                    </a:lnTo>
                    <a:lnTo>
                      <a:pt x="1" y="326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727;p42">
                <a:extLst>
                  <a:ext uri="{FF2B5EF4-FFF2-40B4-BE49-F238E27FC236}">
                    <a16:creationId xmlns:a16="http://schemas.microsoft.com/office/drawing/2014/main" id="{26E761A9-9EE0-8E82-ED49-FBE0F202917E}"/>
                  </a:ext>
                </a:extLst>
              </p:cNvPr>
              <p:cNvSpPr/>
              <p:nvPr/>
            </p:nvSpPr>
            <p:spPr>
              <a:xfrm>
                <a:off x="6006900" y="3208700"/>
                <a:ext cx="25125" cy="81575"/>
              </a:xfrm>
              <a:custGeom>
                <a:avLst/>
                <a:gdLst/>
                <a:ahLst/>
                <a:cxnLst/>
                <a:rect l="l" t="t" r="r" b="b"/>
                <a:pathLst>
                  <a:path w="1005" h="3263" extrusionOk="0">
                    <a:moveTo>
                      <a:pt x="1" y="1"/>
                    </a:moveTo>
                    <a:lnTo>
                      <a:pt x="1004" y="1"/>
                    </a:lnTo>
                    <a:lnTo>
                      <a:pt x="1004" y="3262"/>
                    </a:lnTo>
                    <a:lnTo>
                      <a:pt x="1" y="326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728;p42">
                <a:extLst>
                  <a:ext uri="{FF2B5EF4-FFF2-40B4-BE49-F238E27FC236}">
                    <a16:creationId xmlns:a16="http://schemas.microsoft.com/office/drawing/2014/main" id="{99AA4255-924B-E696-8CEE-220092B5399B}"/>
                  </a:ext>
                </a:extLst>
              </p:cNvPr>
              <p:cNvSpPr/>
              <p:nvPr/>
            </p:nvSpPr>
            <p:spPr>
              <a:xfrm>
                <a:off x="6050125" y="3208700"/>
                <a:ext cx="25100" cy="81575"/>
              </a:xfrm>
              <a:custGeom>
                <a:avLst/>
                <a:gdLst/>
                <a:ahLst/>
                <a:cxnLst/>
                <a:rect l="l" t="t" r="r" b="b"/>
                <a:pathLst>
                  <a:path w="1004" h="3263" extrusionOk="0">
                    <a:moveTo>
                      <a:pt x="0" y="1"/>
                    </a:moveTo>
                    <a:lnTo>
                      <a:pt x="1004" y="1"/>
                    </a:lnTo>
                    <a:lnTo>
                      <a:pt x="1004" y="3262"/>
                    </a:lnTo>
                    <a:lnTo>
                      <a:pt x="0" y="326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729;p42">
                <a:extLst>
                  <a:ext uri="{FF2B5EF4-FFF2-40B4-BE49-F238E27FC236}">
                    <a16:creationId xmlns:a16="http://schemas.microsoft.com/office/drawing/2014/main" id="{C922B41B-5F45-898E-A8AB-6B9F419CBB67}"/>
                  </a:ext>
                </a:extLst>
              </p:cNvPr>
              <p:cNvSpPr/>
              <p:nvPr/>
            </p:nvSpPr>
            <p:spPr>
              <a:xfrm>
                <a:off x="6094725" y="3208700"/>
                <a:ext cx="25100" cy="81575"/>
              </a:xfrm>
              <a:custGeom>
                <a:avLst/>
                <a:gdLst/>
                <a:ahLst/>
                <a:cxnLst/>
                <a:rect l="l" t="t" r="r" b="b"/>
                <a:pathLst>
                  <a:path w="1004" h="3263" extrusionOk="0">
                    <a:moveTo>
                      <a:pt x="0" y="1"/>
                    </a:moveTo>
                    <a:lnTo>
                      <a:pt x="1004" y="1"/>
                    </a:lnTo>
                    <a:lnTo>
                      <a:pt x="1004" y="3262"/>
                    </a:lnTo>
                    <a:lnTo>
                      <a:pt x="0" y="326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730;p42">
                <a:extLst>
                  <a:ext uri="{FF2B5EF4-FFF2-40B4-BE49-F238E27FC236}">
                    <a16:creationId xmlns:a16="http://schemas.microsoft.com/office/drawing/2014/main" id="{7BDE3FEB-79D6-2C31-4EF3-36720AC3EA98}"/>
                  </a:ext>
                </a:extLst>
              </p:cNvPr>
              <p:cNvSpPr/>
              <p:nvPr/>
            </p:nvSpPr>
            <p:spPr>
              <a:xfrm>
                <a:off x="6137925" y="3208700"/>
                <a:ext cx="25125" cy="81575"/>
              </a:xfrm>
              <a:custGeom>
                <a:avLst/>
                <a:gdLst/>
                <a:ahLst/>
                <a:cxnLst/>
                <a:rect l="l" t="t" r="r" b="b"/>
                <a:pathLst>
                  <a:path w="1005" h="3263" extrusionOk="0">
                    <a:moveTo>
                      <a:pt x="1" y="1"/>
                    </a:moveTo>
                    <a:lnTo>
                      <a:pt x="1004" y="1"/>
                    </a:lnTo>
                    <a:lnTo>
                      <a:pt x="1004" y="3262"/>
                    </a:lnTo>
                    <a:lnTo>
                      <a:pt x="1" y="326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731;p42">
                <a:extLst>
                  <a:ext uri="{FF2B5EF4-FFF2-40B4-BE49-F238E27FC236}">
                    <a16:creationId xmlns:a16="http://schemas.microsoft.com/office/drawing/2014/main" id="{CEE0EA02-87F9-7B7A-4B95-31EA6A502C4C}"/>
                  </a:ext>
                </a:extLst>
              </p:cNvPr>
              <p:cNvSpPr/>
              <p:nvPr/>
            </p:nvSpPr>
            <p:spPr>
              <a:xfrm>
                <a:off x="6182525" y="3208700"/>
                <a:ext cx="25125" cy="81575"/>
              </a:xfrm>
              <a:custGeom>
                <a:avLst/>
                <a:gdLst/>
                <a:ahLst/>
                <a:cxnLst/>
                <a:rect l="l" t="t" r="r" b="b"/>
                <a:pathLst>
                  <a:path w="1005" h="3263" extrusionOk="0">
                    <a:moveTo>
                      <a:pt x="1" y="1"/>
                    </a:moveTo>
                    <a:lnTo>
                      <a:pt x="1004" y="1"/>
                    </a:lnTo>
                    <a:lnTo>
                      <a:pt x="1004" y="3262"/>
                    </a:lnTo>
                    <a:lnTo>
                      <a:pt x="1" y="326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732;p42">
                <a:extLst>
                  <a:ext uri="{FF2B5EF4-FFF2-40B4-BE49-F238E27FC236}">
                    <a16:creationId xmlns:a16="http://schemas.microsoft.com/office/drawing/2014/main" id="{22297E33-7CF1-A002-9A0A-A001E6A7530F}"/>
                  </a:ext>
                </a:extLst>
              </p:cNvPr>
              <p:cNvSpPr/>
              <p:nvPr/>
            </p:nvSpPr>
            <p:spPr>
              <a:xfrm>
                <a:off x="5482150" y="3174550"/>
                <a:ext cx="1459300" cy="144275"/>
              </a:xfrm>
              <a:custGeom>
                <a:avLst/>
                <a:gdLst/>
                <a:ahLst/>
                <a:cxnLst/>
                <a:rect l="l" t="t" r="r" b="b"/>
                <a:pathLst>
                  <a:path w="58372" h="5771" fill="none" extrusionOk="0">
                    <a:moveTo>
                      <a:pt x="1" y="1"/>
                    </a:moveTo>
                    <a:lnTo>
                      <a:pt x="58372" y="1"/>
                    </a:lnTo>
                    <a:lnTo>
                      <a:pt x="58372" y="5771"/>
                    </a:lnTo>
                    <a:lnTo>
                      <a:pt x="1" y="5771"/>
                    </a:lnTo>
                    <a:close/>
                  </a:path>
                </a:pathLst>
              </a:custGeom>
              <a:noFill/>
              <a:ln w="2800" cap="flat" cmpd="sng">
                <a:solidFill>
                  <a:schemeClr val="dk1"/>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733;p42">
                <a:extLst>
                  <a:ext uri="{FF2B5EF4-FFF2-40B4-BE49-F238E27FC236}">
                    <a16:creationId xmlns:a16="http://schemas.microsoft.com/office/drawing/2014/main" id="{0E855388-7CC5-A906-509B-9BC27307ABFA}"/>
                  </a:ext>
                </a:extLst>
              </p:cNvPr>
              <p:cNvSpPr/>
              <p:nvPr/>
            </p:nvSpPr>
            <p:spPr>
              <a:xfrm>
                <a:off x="5380425" y="2936225"/>
                <a:ext cx="1648150" cy="505950"/>
              </a:xfrm>
              <a:custGeom>
                <a:avLst/>
                <a:gdLst/>
                <a:ahLst/>
                <a:cxnLst/>
                <a:rect l="l" t="t" r="r" b="b"/>
                <a:pathLst>
                  <a:path w="65926" h="20238" fill="none" extrusionOk="0">
                    <a:moveTo>
                      <a:pt x="0" y="0"/>
                    </a:moveTo>
                    <a:lnTo>
                      <a:pt x="65925" y="0"/>
                    </a:lnTo>
                    <a:lnTo>
                      <a:pt x="65925" y="20238"/>
                    </a:lnTo>
                    <a:lnTo>
                      <a:pt x="0" y="20238"/>
                    </a:lnTo>
                    <a:close/>
                  </a:path>
                </a:pathLst>
              </a:custGeom>
              <a:solidFill>
                <a:schemeClr val="lt1"/>
              </a:solidFill>
              <a:ln w="2100" cap="flat" cmpd="sng">
                <a:solidFill>
                  <a:srgbClr val="000000"/>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734;p42">
              <a:extLst>
                <a:ext uri="{FF2B5EF4-FFF2-40B4-BE49-F238E27FC236}">
                  <a16:creationId xmlns:a16="http://schemas.microsoft.com/office/drawing/2014/main" id="{312FDFE8-0925-3772-C302-EDE865B3CC68}"/>
                </a:ext>
              </a:extLst>
            </p:cNvPr>
            <p:cNvGrpSpPr/>
            <p:nvPr/>
          </p:nvGrpSpPr>
          <p:grpSpPr>
            <a:xfrm>
              <a:off x="7394142" y="4507393"/>
              <a:ext cx="190471" cy="137593"/>
              <a:chOff x="6094725" y="3208700"/>
              <a:chExt cx="112925" cy="81575"/>
            </a:xfrm>
          </p:grpSpPr>
          <p:sp>
            <p:nvSpPr>
              <p:cNvPr id="40" name="Google Shape;735;p42">
                <a:extLst>
                  <a:ext uri="{FF2B5EF4-FFF2-40B4-BE49-F238E27FC236}">
                    <a16:creationId xmlns:a16="http://schemas.microsoft.com/office/drawing/2014/main" id="{1D0FD9C6-558A-D0B0-C437-CA9C877E6D37}"/>
                  </a:ext>
                </a:extLst>
              </p:cNvPr>
              <p:cNvSpPr/>
              <p:nvPr/>
            </p:nvSpPr>
            <p:spPr>
              <a:xfrm>
                <a:off x="6094725" y="3208700"/>
                <a:ext cx="25100" cy="81575"/>
              </a:xfrm>
              <a:custGeom>
                <a:avLst/>
                <a:gdLst/>
                <a:ahLst/>
                <a:cxnLst/>
                <a:rect l="l" t="t" r="r" b="b"/>
                <a:pathLst>
                  <a:path w="1004" h="3263" extrusionOk="0">
                    <a:moveTo>
                      <a:pt x="0" y="1"/>
                    </a:moveTo>
                    <a:lnTo>
                      <a:pt x="1004" y="1"/>
                    </a:lnTo>
                    <a:lnTo>
                      <a:pt x="1004" y="3262"/>
                    </a:lnTo>
                    <a:lnTo>
                      <a:pt x="0" y="326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6;p42">
                <a:extLst>
                  <a:ext uri="{FF2B5EF4-FFF2-40B4-BE49-F238E27FC236}">
                    <a16:creationId xmlns:a16="http://schemas.microsoft.com/office/drawing/2014/main" id="{6EFD1160-3BAD-5657-D817-3061A6EB8B16}"/>
                  </a:ext>
                </a:extLst>
              </p:cNvPr>
              <p:cNvSpPr/>
              <p:nvPr/>
            </p:nvSpPr>
            <p:spPr>
              <a:xfrm>
                <a:off x="6137925" y="3208700"/>
                <a:ext cx="25125" cy="81575"/>
              </a:xfrm>
              <a:custGeom>
                <a:avLst/>
                <a:gdLst/>
                <a:ahLst/>
                <a:cxnLst/>
                <a:rect l="l" t="t" r="r" b="b"/>
                <a:pathLst>
                  <a:path w="1005" h="3263" extrusionOk="0">
                    <a:moveTo>
                      <a:pt x="1" y="1"/>
                    </a:moveTo>
                    <a:lnTo>
                      <a:pt x="1004" y="1"/>
                    </a:lnTo>
                    <a:lnTo>
                      <a:pt x="1004" y="3262"/>
                    </a:lnTo>
                    <a:lnTo>
                      <a:pt x="1" y="326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7;p42">
                <a:extLst>
                  <a:ext uri="{FF2B5EF4-FFF2-40B4-BE49-F238E27FC236}">
                    <a16:creationId xmlns:a16="http://schemas.microsoft.com/office/drawing/2014/main" id="{DF53206F-2CAB-DAC8-FD2D-13EC89DBEC86}"/>
                  </a:ext>
                </a:extLst>
              </p:cNvPr>
              <p:cNvSpPr/>
              <p:nvPr/>
            </p:nvSpPr>
            <p:spPr>
              <a:xfrm>
                <a:off x="6182525" y="3208700"/>
                <a:ext cx="25125" cy="81575"/>
              </a:xfrm>
              <a:custGeom>
                <a:avLst/>
                <a:gdLst/>
                <a:ahLst/>
                <a:cxnLst/>
                <a:rect l="l" t="t" r="r" b="b"/>
                <a:pathLst>
                  <a:path w="1005" h="3263" extrusionOk="0">
                    <a:moveTo>
                      <a:pt x="1" y="1"/>
                    </a:moveTo>
                    <a:lnTo>
                      <a:pt x="1004" y="1"/>
                    </a:lnTo>
                    <a:lnTo>
                      <a:pt x="1004" y="3262"/>
                    </a:lnTo>
                    <a:lnTo>
                      <a:pt x="1" y="326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2" name="Google Shape;1171;p51">
            <a:extLst>
              <a:ext uri="{FF2B5EF4-FFF2-40B4-BE49-F238E27FC236}">
                <a16:creationId xmlns:a16="http://schemas.microsoft.com/office/drawing/2014/main" id="{C6A35208-9228-3AB2-30A3-7C3A15DBB5FD}"/>
              </a:ext>
            </a:extLst>
          </p:cNvPr>
          <p:cNvGrpSpPr/>
          <p:nvPr/>
        </p:nvGrpSpPr>
        <p:grpSpPr>
          <a:xfrm>
            <a:off x="1040897" y="571390"/>
            <a:ext cx="7062703" cy="4000719"/>
            <a:chOff x="2974275" y="1679475"/>
            <a:chExt cx="2027473" cy="2041808"/>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194300"/>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898200"/>
              <a:ext cx="1972925" cy="10525"/>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9325" y="1887725"/>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6"/>
          <p:cNvGrpSpPr/>
          <p:nvPr/>
        </p:nvGrpSpPr>
        <p:grpSpPr>
          <a:xfrm>
            <a:off x="4150629" y="3443539"/>
            <a:ext cx="4424977" cy="1387284"/>
            <a:chOff x="5380425" y="2936225"/>
            <a:chExt cx="1662775" cy="521300"/>
          </a:xfrm>
        </p:grpSpPr>
        <p:sp>
          <p:nvSpPr>
            <p:cNvPr id="946" name="Google Shape;946;p46"/>
            <p:cNvSpPr/>
            <p:nvPr/>
          </p:nvSpPr>
          <p:spPr>
            <a:xfrm>
              <a:off x="5395050" y="2951550"/>
              <a:ext cx="1648150" cy="505975"/>
            </a:xfrm>
            <a:custGeom>
              <a:avLst/>
              <a:gdLst/>
              <a:ahLst/>
              <a:cxnLst/>
              <a:rect l="l" t="t" r="r" b="b"/>
              <a:pathLst>
                <a:path w="65926" h="20239" extrusionOk="0">
                  <a:moveTo>
                    <a:pt x="0" y="1"/>
                  </a:moveTo>
                  <a:lnTo>
                    <a:pt x="0" y="20238"/>
                  </a:lnTo>
                  <a:lnTo>
                    <a:pt x="65926" y="20238"/>
                  </a:lnTo>
                  <a:lnTo>
                    <a:pt x="65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5380425" y="2936225"/>
              <a:ext cx="1648150" cy="505950"/>
            </a:xfrm>
            <a:custGeom>
              <a:avLst/>
              <a:gdLst/>
              <a:ahLst/>
              <a:cxnLst/>
              <a:rect l="l" t="t" r="r" b="b"/>
              <a:pathLst>
                <a:path w="65926" h="20238" extrusionOk="0">
                  <a:moveTo>
                    <a:pt x="0" y="0"/>
                  </a:moveTo>
                  <a:lnTo>
                    <a:pt x="0" y="20238"/>
                  </a:lnTo>
                  <a:lnTo>
                    <a:pt x="65925" y="20238"/>
                  </a:lnTo>
                  <a:lnTo>
                    <a:pt x="659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5380425" y="2936225"/>
              <a:ext cx="1648150" cy="8375"/>
            </a:xfrm>
            <a:custGeom>
              <a:avLst/>
              <a:gdLst/>
              <a:ahLst/>
              <a:cxnLst/>
              <a:rect l="l" t="t" r="r" b="b"/>
              <a:pathLst>
                <a:path w="65926" h="335" extrusionOk="0">
                  <a:moveTo>
                    <a:pt x="0" y="0"/>
                  </a:moveTo>
                  <a:lnTo>
                    <a:pt x="0" y="335"/>
                  </a:lnTo>
                  <a:lnTo>
                    <a:pt x="65925" y="335"/>
                  </a:lnTo>
                  <a:lnTo>
                    <a:pt x="65925"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5380425" y="3433100"/>
              <a:ext cx="1648150" cy="9075"/>
            </a:xfrm>
            <a:custGeom>
              <a:avLst/>
              <a:gdLst/>
              <a:ahLst/>
              <a:cxnLst/>
              <a:rect l="l" t="t" r="r" b="b"/>
              <a:pathLst>
                <a:path w="65926" h="363" extrusionOk="0">
                  <a:moveTo>
                    <a:pt x="0" y="0"/>
                  </a:moveTo>
                  <a:lnTo>
                    <a:pt x="0" y="363"/>
                  </a:lnTo>
                  <a:lnTo>
                    <a:pt x="65925" y="363"/>
                  </a:lnTo>
                  <a:lnTo>
                    <a:pt x="6592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7020875" y="2936225"/>
              <a:ext cx="7700" cy="505950"/>
            </a:xfrm>
            <a:custGeom>
              <a:avLst/>
              <a:gdLst/>
              <a:ahLst/>
              <a:cxnLst/>
              <a:rect l="l" t="t" r="r" b="b"/>
              <a:pathLst>
                <a:path w="308" h="20238" extrusionOk="0">
                  <a:moveTo>
                    <a:pt x="307" y="0"/>
                  </a:moveTo>
                  <a:lnTo>
                    <a:pt x="1" y="335"/>
                  </a:lnTo>
                  <a:lnTo>
                    <a:pt x="1" y="20238"/>
                  </a:lnTo>
                  <a:lnTo>
                    <a:pt x="307" y="20238"/>
                  </a:lnTo>
                  <a:lnTo>
                    <a:pt x="307"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5380425" y="2936225"/>
              <a:ext cx="8375" cy="505250"/>
            </a:xfrm>
            <a:custGeom>
              <a:avLst/>
              <a:gdLst/>
              <a:ahLst/>
              <a:cxnLst/>
              <a:rect l="l" t="t" r="r" b="b"/>
              <a:pathLst>
                <a:path w="335" h="20210" extrusionOk="0">
                  <a:moveTo>
                    <a:pt x="0" y="0"/>
                  </a:moveTo>
                  <a:lnTo>
                    <a:pt x="0" y="20210"/>
                  </a:lnTo>
                  <a:lnTo>
                    <a:pt x="335" y="19875"/>
                  </a:lnTo>
                  <a:lnTo>
                    <a:pt x="335" y="335"/>
                  </a:lnTo>
                  <a:lnTo>
                    <a:pt x="0"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5380425" y="2936225"/>
              <a:ext cx="1648150" cy="505950"/>
            </a:xfrm>
            <a:custGeom>
              <a:avLst/>
              <a:gdLst/>
              <a:ahLst/>
              <a:cxnLst/>
              <a:rect l="l" t="t" r="r" b="b"/>
              <a:pathLst>
                <a:path w="65926" h="20238" fill="none" extrusionOk="0">
                  <a:moveTo>
                    <a:pt x="0" y="0"/>
                  </a:moveTo>
                  <a:lnTo>
                    <a:pt x="65925" y="0"/>
                  </a:lnTo>
                  <a:lnTo>
                    <a:pt x="65925" y="20238"/>
                  </a:lnTo>
                  <a:lnTo>
                    <a:pt x="0" y="20238"/>
                  </a:lnTo>
                  <a:close/>
                </a:path>
              </a:pathLst>
            </a:custGeom>
            <a:solidFill>
              <a:schemeClr val="lt1"/>
            </a:solidFill>
            <a:ln w="2100" cap="flat" cmpd="sng">
              <a:solidFill>
                <a:srgbClr val="000000"/>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5388775" y="2944575"/>
              <a:ext cx="1632125" cy="86450"/>
            </a:xfrm>
            <a:custGeom>
              <a:avLst/>
              <a:gdLst/>
              <a:ahLst/>
              <a:cxnLst/>
              <a:rect l="l" t="t" r="r" b="b"/>
              <a:pathLst>
                <a:path w="65285" h="3458" extrusionOk="0">
                  <a:moveTo>
                    <a:pt x="1" y="1"/>
                  </a:moveTo>
                  <a:lnTo>
                    <a:pt x="65285" y="1"/>
                  </a:lnTo>
                  <a:lnTo>
                    <a:pt x="65285" y="3457"/>
                  </a:lnTo>
                  <a:lnTo>
                    <a:pt x="1" y="3457"/>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6"/>
            <p:cNvSpPr/>
            <p:nvPr/>
          </p:nvSpPr>
          <p:spPr>
            <a:xfrm>
              <a:off x="5388775" y="3035175"/>
              <a:ext cx="1630725" cy="4200"/>
            </a:xfrm>
            <a:custGeom>
              <a:avLst/>
              <a:gdLst/>
              <a:ahLst/>
              <a:cxnLst/>
              <a:rect l="l" t="t" r="r" b="b"/>
              <a:pathLst>
                <a:path w="65229" h="168" extrusionOk="0">
                  <a:moveTo>
                    <a:pt x="1" y="1"/>
                  </a:moveTo>
                  <a:lnTo>
                    <a:pt x="1" y="168"/>
                  </a:lnTo>
                  <a:lnTo>
                    <a:pt x="65229" y="168"/>
                  </a:lnTo>
                  <a:lnTo>
                    <a:pt x="65229" y="1"/>
                  </a:lnTo>
                  <a:close/>
                </a:path>
              </a:pathLst>
            </a:custGeom>
            <a:solidFill>
              <a:srgbClr val="A8A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6"/>
            <p:cNvSpPr/>
            <p:nvPr/>
          </p:nvSpPr>
          <p:spPr>
            <a:xfrm>
              <a:off x="5388775" y="3031000"/>
              <a:ext cx="1630725" cy="4200"/>
            </a:xfrm>
            <a:custGeom>
              <a:avLst/>
              <a:gdLst/>
              <a:ahLst/>
              <a:cxnLst/>
              <a:rect l="l" t="t" r="r" b="b"/>
              <a:pathLst>
                <a:path w="65229" h="168" extrusionOk="0">
                  <a:moveTo>
                    <a:pt x="1" y="0"/>
                  </a:moveTo>
                  <a:lnTo>
                    <a:pt x="1" y="168"/>
                  </a:lnTo>
                  <a:lnTo>
                    <a:pt x="65229" y="168"/>
                  </a:lnTo>
                  <a:lnTo>
                    <a:pt x="652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a:off x="5482150" y="3178725"/>
              <a:ext cx="1459300" cy="140100"/>
            </a:xfrm>
            <a:custGeom>
              <a:avLst/>
              <a:gdLst/>
              <a:ahLst/>
              <a:cxnLst/>
              <a:rect l="l" t="t" r="r" b="b"/>
              <a:pathLst>
                <a:path w="58372" h="5604" extrusionOk="0">
                  <a:moveTo>
                    <a:pt x="1" y="1"/>
                  </a:moveTo>
                  <a:lnTo>
                    <a:pt x="1" y="5604"/>
                  </a:lnTo>
                  <a:lnTo>
                    <a:pt x="58372" y="5604"/>
                  </a:lnTo>
                  <a:lnTo>
                    <a:pt x="5837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6"/>
            <p:cNvSpPr/>
            <p:nvPr/>
          </p:nvSpPr>
          <p:spPr>
            <a:xfrm>
              <a:off x="5482150" y="3178725"/>
              <a:ext cx="1459300" cy="140800"/>
            </a:xfrm>
            <a:custGeom>
              <a:avLst/>
              <a:gdLst/>
              <a:ahLst/>
              <a:cxnLst/>
              <a:rect l="l" t="t" r="r" b="b"/>
              <a:pathLst>
                <a:path w="58372" h="5632" extrusionOk="0">
                  <a:moveTo>
                    <a:pt x="58372" y="1"/>
                  </a:moveTo>
                  <a:lnTo>
                    <a:pt x="57536" y="670"/>
                  </a:lnTo>
                  <a:lnTo>
                    <a:pt x="57536" y="4963"/>
                  </a:lnTo>
                  <a:lnTo>
                    <a:pt x="837" y="4963"/>
                  </a:lnTo>
                  <a:lnTo>
                    <a:pt x="1" y="5632"/>
                  </a:lnTo>
                  <a:lnTo>
                    <a:pt x="58372" y="5632"/>
                  </a:lnTo>
                  <a:lnTo>
                    <a:pt x="58372" y="1"/>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p:cNvSpPr/>
            <p:nvPr/>
          </p:nvSpPr>
          <p:spPr>
            <a:xfrm>
              <a:off x="5482150" y="3178725"/>
              <a:ext cx="1459300" cy="140800"/>
            </a:xfrm>
            <a:custGeom>
              <a:avLst/>
              <a:gdLst/>
              <a:ahLst/>
              <a:cxnLst/>
              <a:rect l="l" t="t" r="r" b="b"/>
              <a:pathLst>
                <a:path w="58372" h="5632" extrusionOk="0">
                  <a:moveTo>
                    <a:pt x="58372" y="1"/>
                  </a:moveTo>
                  <a:lnTo>
                    <a:pt x="57536" y="670"/>
                  </a:lnTo>
                  <a:lnTo>
                    <a:pt x="57536" y="4963"/>
                  </a:lnTo>
                  <a:lnTo>
                    <a:pt x="837" y="4963"/>
                  </a:lnTo>
                  <a:lnTo>
                    <a:pt x="1" y="5632"/>
                  </a:lnTo>
                  <a:lnTo>
                    <a:pt x="58372" y="5632"/>
                  </a:lnTo>
                  <a:lnTo>
                    <a:pt x="58372" y="1"/>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p:cNvSpPr/>
            <p:nvPr/>
          </p:nvSpPr>
          <p:spPr>
            <a:xfrm>
              <a:off x="5482150" y="3174550"/>
              <a:ext cx="1459300" cy="144275"/>
            </a:xfrm>
            <a:custGeom>
              <a:avLst/>
              <a:gdLst/>
              <a:ahLst/>
              <a:cxnLst/>
              <a:rect l="l" t="t" r="r" b="b"/>
              <a:pathLst>
                <a:path w="58372" h="5771" fill="none" extrusionOk="0">
                  <a:moveTo>
                    <a:pt x="1" y="1"/>
                  </a:moveTo>
                  <a:lnTo>
                    <a:pt x="58372" y="1"/>
                  </a:lnTo>
                  <a:lnTo>
                    <a:pt x="58372" y="5771"/>
                  </a:lnTo>
                  <a:lnTo>
                    <a:pt x="1" y="5771"/>
                  </a:lnTo>
                  <a:close/>
                </a:path>
              </a:pathLst>
            </a:custGeom>
            <a:noFill/>
            <a:ln w="2800" cap="flat" cmpd="sng">
              <a:solidFill>
                <a:schemeClr val="dk1"/>
              </a:solidFill>
              <a:prstDash val="solid"/>
              <a:miter lim="278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6"/>
          <p:cNvSpPr txBox="1">
            <a:spLocks noGrp="1"/>
          </p:cNvSpPr>
          <p:nvPr>
            <p:ph type="title"/>
          </p:nvPr>
        </p:nvSpPr>
        <p:spPr>
          <a:xfrm flipH="1">
            <a:off x="4561225" y="4036100"/>
            <a:ext cx="3434100" cy="329400"/>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tabLst/>
              <a:defRPr/>
            </a:pPr>
            <a:r>
              <a:rPr lang="en-US" sz="1600" b="0">
                <a:solidFill>
                  <a:srgbClr val="000000"/>
                </a:solidFill>
                <a:latin typeface="Inconsolata"/>
                <a:ea typeface="Inconsolata"/>
                <a:sym typeface="Inconsolata"/>
              </a:rPr>
              <a:t>M</a:t>
            </a:r>
            <a:r>
              <a:rPr kumimoji="0" lang="en-US" sz="1600" b="0" i="0" u="none" strike="noStrike" kern="0" cap="none" spc="0" normalizeH="0" baseline="0" noProof="0" err="1">
                <a:ln>
                  <a:noFill/>
                </a:ln>
                <a:solidFill>
                  <a:srgbClr val="000000"/>
                </a:solidFill>
                <a:effectLst/>
                <a:uLnTx/>
                <a:uFillTx/>
                <a:latin typeface="Inconsolata"/>
                <a:ea typeface="Inconsolata"/>
                <a:sym typeface="Inconsolata"/>
              </a:rPr>
              <a:t>ia</a:t>
            </a:r>
            <a:r>
              <a:rPr kumimoji="0" lang="en-US" sz="1600" b="0" i="0" u="none" strike="noStrike" kern="0" cap="none" spc="0" normalizeH="0" baseline="0" noProof="0">
                <a:ln>
                  <a:noFill/>
                </a:ln>
                <a:solidFill>
                  <a:srgbClr val="000000"/>
                </a:solidFill>
                <a:effectLst/>
                <a:uLnTx/>
                <a:uFillTx/>
                <a:latin typeface="Inconsolata"/>
                <a:ea typeface="Inconsolata"/>
                <a:sym typeface="Inconsolata"/>
              </a:rPr>
              <a:t> Weber &amp; Brandon </a:t>
            </a:r>
            <a:r>
              <a:rPr kumimoji="0" lang="en-US" sz="1600" b="0" i="0" u="none" strike="noStrike" kern="0" cap="none" spc="0" normalizeH="0" baseline="0" noProof="0" err="1">
                <a:ln>
                  <a:noFill/>
                </a:ln>
                <a:solidFill>
                  <a:srgbClr val="000000"/>
                </a:solidFill>
                <a:effectLst/>
                <a:uLnTx/>
                <a:uFillTx/>
                <a:latin typeface="Inconsolata"/>
                <a:ea typeface="Inconsolata"/>
                <a:sym typeface="Inconsolata"/>
              </a:rPr>
              <a:t>Kamplain</a:t>
            </a:r>
            <a:br>
              <a:rPr kumimoji="0" lang="en-US" sz="1600" b="0" i="0" u="none" strike="noStrike" kern="0" cap="none" spc="0" normalizeH="0" baseline="0" noProof="0">
                <a:ln>
                  <a:noFill/>
                </a:ln>
                <a:solidFill>
                  <a:srgbClr val="000000"/>
                </a:solidFill>
                <a:effectLst/>
                <a:uLnTx/>
                <a:uFillTx/>
                <a:latin typeface="Inconsolata"/>
                <a:ea typeface="Inconsolata"/>
                <a:sym typeface="Inconsolata"/>
              </a:rPr>
            </a:br>
            <a:endParaRPr lang="en-US"/>
          </a:p>
        </p:txBody>
      </p:sp>
      <p:sp>
        <p:nvSpPr>
          <p:cNvPr id="966" name="Google Shape;966;p46"/>
          <p:cNvSpPr txBox="1">
            <a:spLocks noGrp="1"/>
          </p:cNvSpPr>
          <p:nvPr>
            <p:ph type="subTitle" idx="1"/>
          </p:nvPr>
        </p:nvSpPr>
        <p:spPr>
          <a:xfrm flipH="1">
            <a:off x="1589460" y="1691425"/>
            <a:ext cx="5951609" cy="1718400"/>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lang="en-US" sz="2000">
                <a:solidFill>
                  <a:srgbClr val="000000"/>
                </a:solidFill>
                <a:latin typeface="Press Start 2P"/>
                <a:sym typeface="Press Start 2P"/>
              </a:rPr>
              <a:t>M</a:t>
            </a:r>
            <a:r>
              <a:rPr kumimoji="0" lang="en-US" sz="2000" b="0" i="0" u="none" strike="noStrike" kern="0" cap="none" spc="0" normalizeH="0" baseline="0" noProof="0" err="1">
                <a:ln>
                  <a:noFill/>
                </a:ln>
                <a:solidFill>
                  <a:srgbClr val="000000"/>
                </a:solidFill>
                <a:effectLst/>
                <a:uLnTx/>
                <a:uFillTx/>
                <a:latin typeface="Press Start 2P"/>
                <a:sym typeface="Press Start 2P"/>
              </a:rPr>
              <a:t>inesweeper</a:t>
            </a:r>
            <a:r>
              <a:rPr kumimoji="0" lang="en-US" sz="2000" b="0" i="0" u="none" strike="noStrike" kern="0" cap="none" spc="0" normalizeH="0" baseline="0" noProof="0">
                <a:ln>
                  <a:noFill/>
                </a:ln>
                <a:solidFill>
                  <a:srgbClr val="000000"/>
                </a:solidFill>
                <a:effectLst/>
                <a:uLnTx/>
                <a:uFillTx/>
                <a:latin typeface="Press Start 2P"/>
                <a:sym typeface="Press Start 2P"/>
              </a:rPr>
              <a:t> Mania:</a:t>
            </a:r>
          </a:p>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endParaRPr kumimoji="0" lang="en-US" sz="2000" b="0" i="0" u="none" strike="noStrike" kern="0" cap="none" spc="0" normalizeH="0" baseline="0" noProof="0">
              <a:ln>
                <a:noFill/>
              </a:ln>
              <a:solidFill>
                <a:srgbClr val="000000"/>
              </a:solidFill>
              <a:effectLst/>
              <a:uLnTx/>
              <a:uFillTx/>
              <a:latin typeface="Press Start 2P"/>
              <a:sym typeface="Press Start 2P"/>
            </a:endParaRPr>
          </a:p>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lang="en-US" sz="2000">
                <a:solidFill>
                  <a:srgbClr val="000000"/>
                </a:solidFill>
                <a:latin typeface="Press Start 2P"/>
                <a:sym typeface="Press Start 2P"/>
              </a:rPr>
              <a:t>The Minesweeper Solver</a:t>
            </a:r>
            <a:endParaRPr kumimoji="0" lang="en-US" sz="2000" b="0" i="0" u="none" strike="noStrike" kern="0" cap="none" spc="0" normalizeH="0" baseline="0" noProof="0">
              <a:ln>
                <a:noFill/>
              </a:ln>
              <a:solidFill>
                <a:srgbClr val="000000"/>
              </a:solidFill>
              <a:effectLst/>
              <a:uLnTx/>
              <a:uFillTx/>
              <a:latin typeface="Press Start 2P"/>
              <a:sym typeface="Press Start 2P"/>
            </a:endParaRPr>
          </a:p>
          <a:p>
            <a:pPr marL="0" lvl="0" indent="0" algn="ctr" rtl="0">
              <a:spcBef>
                <a:spcPts val="0"/>
              </a:spcBef>
              <a:spcAft>
                <a:spcPts val="0"/>
              </a:spcAft>
              <a:buNone/>
            </a:pPr>
            <a:endParaRPr sz="3200"/>
          </a:p>
        </p:txBody>
      </p:sp>
      <p:grpSp>
        <p:nvGrpSpPr>
          <p:cNvPr id="2" name="Google Shape;781;p42">
            <a:extLst>
              <a:ext uri="{FF2B5EF4-FFF2-40B4-BE49-F238E27FC236}">
                <a16:creationId xmlns:a16="http://schemas.microsoft.com/office/drawing/2014/main" id="{2EDA107D-1A51-0441-843A-A37290EEBC81}"/>
              </a:ext>
            </a:extLst>
          </p:cNvPr>
          <p:cNvGrpSpPr/>
          <p:nvPr/>
        </p:nvGrpSpPr>
        <p:grpSpPr>
          <a:xfrm>
            <a:off x="1506006" y="3601392"/>
            <a:ext cx="252058" cy="473443"/>
            <a:chOff x="2376775" y="2231050"/>
            <a:chExt cx="946875" cy="1778525"/>
          </a:xfrm>
        </p:grpSpPr>
        <p:sp>
          <p:nvSpPr>
            <p:cNvPr id="3" name="Google Shape;782;p42">
              <a:extLst>
                <a:ext uri="{FF2B5EF4-FFF2-40B4-BE49-F238E27FC236}">
                  <a16:creationId xmlns:a16="http://schemas.microsoft.com/office/drawing/2014/main" id="{C60FCAB5-1FD0-A7DD-6CFF-EAF13412664D}"/>
                </a:ext>
              </a:extLst>
            </p:cNvPr>
            <p:cNvSpPr/>
            <p:nvPr/>
          </p:nvSpPr>
          <p:spPr>
            <a:xfrm>
              <a:off x="2478275" y="2433175"/>
              <a:ext cx="744750" cy="1369225"/>
            </a:xfrm>
            <a:custGeom>
              <a:avLst/>
              <a:gdLst/>
              <a:ahLst/>
              <a:cxnLst/>
              <a:rect l="l" t="t" r="r" b="b"/>
              <a:pathLst>
                <a:path w="29790" h="54769" extrusionOk="0">
                  <a:moveTo>
                    <a:pt x="60" y="0"/>
                  </a:moveTo>
                  <a:lnTo>
                    <a:pt x="60" y="15431"/>
                  </a:lnTo>
                  <a:lnTo>
                    <a:pt x="11752" y="27099"/>
                  </a:lnTo>
                  <a:lnTo>
                    <a:pt x="0" y="38850"/>
                  </a:lnTo>
                  <a:lnTo>
                    <a:pt x="0" y="54769"/>
                  </a:lnTo>
                  <a:lnTo>
                    <a:pt x="29790" y="54769"/>
                  </a:lnTo>
                  <a:lnTo>
                    <a:pt x="29790" y="38862"/>
                  </a:lnTo>
                  <a:lnTo>
                    <a:pt x="18027" y="27099"/>
                  </a:lnTo>
                  <a:lnTo>
                    <a:pt x="29790" y="15276"/>
                  </a:lnTo>
                  <a:lnTo>
                    <a:pt x="297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83;p42">
              <a:extLst>
                <a:ext uri="{FF2B5EF4-FFF2-40B4-BE49-F238E27FC236}">
                  <a16:creationId xmlns:a16="http://schemas.microsoft.com/office/drawing/2014/main" id="{D819F648-56E9-B1E2-F566-736DAFCDDFAF}"/>
                </a:ext>
              </a:extLst>
            </p:cNvPr>
            <p:cNvSpPr/>
            <p:nvPr/>
          </p:nvSpPr>
          <p:spPr>
            <a:xfrm>
              <a:off x="2376775" y="2231050"/>
              <a:ext cx="946875" cy="221200"/>
            </a:xfrm>
            <a:custGeom>
              <a:avLst/>
              <a:gdLst/>
              <a:ahLst/>
              <a:cxnLst/>
              <a:rect l="l" t="t" r="r" b="b"/>
              <a:pathLst>
                <a:path w="37875" h="8848" extrusionOk="0">
                  <a:moveTo>
                    <a:pt x="0" y="1"/>
                  </a:moveTo>
                  <a:lnTo>
                    <a:pt x="0" y="8847"/>
                  </a:lnTo>
                  <a:lnTo>
                    <a:pt x="37874" y="8847"/>
                  </a:lnTo>
                  <a:lnTo>
                    <a:pt x="37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84;p42">
              <a:extLst>
                <a:ext uri="{FF2B5EF4-FFF2-40B4-BE49-F238E27FC236}">
                  <a16:creationId xmlns:a16="http://schemas.microsoft.com/office/drawing/2014/main" id="{B27F354A-39C7-238C-4B6B-5E7A9BF65348}"/>
                </a:ext>
              </a:extLst>
            </p:cNvPr>
            <p:cNvSpPr/>
            <p:nvPr/>
          </p:nvSpPr>
          <p:spPr>
            <a:xfrm>
              <a:off x="2376775" y="3788700"/>
              <a:ext cx="946875" cy="220875"/>
            </a:xfrm>
            <a:custGeom>
              <a:avLst/>
              <a:gdLst/>
              <a:ahLst/>
              <a:cxnLst/>
              <a:rect l="l" t="t" r="r" b="b"/>
              <a:pathLst>
                <a:path w="37875" h="8835" extrusionOk="0">
                  <a:moveTo>
                    <a:pt x="0" y="0"/>
                  </a:moveTo>
                  <a:lnTo>
                    <a:pt x="0" y="8835"/>
                  </a:lnTo>
                  <a:lnTo>
                    <a:pt x="37874" y="8835"/>
                  </a:lnTo>
                  <a:lnTo>
                    <a:pt x="378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5;p42">
              <a:extLst>
                <a:ext uri="{FF2B5EF4-FFF2-40B4-BE49-F238E27FC236}">
                  <a16:creationId xmlns:a16="http://schemas.microsoft.com/office/drawing/2014/main" id="{22F861EC-1F75-FEE6-A9A7-50FED60D7334}"/>
                </a:ext>
              </a:extLst>
            </p:cNvPr>
            <p:cNvSpPr/>
            <p:nvPr/>
          </p:nvSpPr>
          <p:spPr>
            <a:xfrm>
              <a:off x="2458925" y="2433175"/>
              <a:ext cx="39325" cy="404825"/>
            </a:xfrm>
            <a:custGeom>
              <a:avLst/>
              <a:gdLst/>
              <a:ahLst/>
              <a:cxnLst/>
              <a:rect l="l" t="t" r="r" b="b"/>
              <a:pathLst>
                <a:path w="1573" h="16193" extrusionOk="0">
                  <a:moveTo>
                    <a:pt x="1" y="0"/>
                  </a:moveTo>
                  <a:lnTo>
                    <a:pt x="1" y="16193"/>
                  </a:lnTo>
                  <a:lnTo>
                    <a:pt x="1572" y="16193"/>
                  </a:lnTo>
                  <a:lnTo>
                    <a:pt x="15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6;p42">
              <a:extLst>
                <a:ext uri="{FF2B5EF4-FFF2-40B4-BE49-F238E27FC236}">
                  <a16:creationId xmlns:a16="http://schemas.microsoft.com/office/drawing/2014/main" id="{2A6A8868-9CCD-8082-3813-546ED7F17FA4}"/>
                </a:ext>
              </a:extLst>
            </p:cNvPr>
            <p:cNvSpPr/>
            <p:nvPr/>
          </p:nvSpPr>
          <p:spPr>
            <a:xfrm>
              <a:off x="2458925" y="3383875"/>
              <a:ext cx="39325" cy="404850"/>
            </a:xfrm>
            <a:custGeom>
              <a:avLst/>
              <a:gdLst/>
              <a:ahLst/>
              <a:cxnLst/>
              <a:rect l="l" t="t" r="r" b="b"/>
              <a:pathLst>
                <a:path w="1573" h="16194" extrusionOk="0">
                  <a:moveTo>
                    <a:pt x="1" y="1"/>
                  </a:moveTo>
                  <a:lnTo>
                    <a:pt x="1" y="16193"/>
                  </a:lnTo>
                  <a:lnTo>
                    <a:pt x="1572" y="16193"/>
                  </a:lnTo>
                  <a:lnTo>
                    <a:pt x="1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7;p42">
              <a:extLst>
                <a:ext uri="{FF2B5EF4-FFF2-40B4-BE49-F238E27FC236}">
                  <a16:creationId xmlns:a16="http://schemas.microsoft.com/office/drawing/2014/main" id="{9A9FD845-C01B-B99D-FC07-76625AEB2B62}"/>
                </a:ext>
              </a:extLst>
            </p:cNvPr>
            <p:cNvSpPr/>
            <p:nvPr/>
          </p:nvSpPr>
          <p:spPr>
            <a:xfrm>
              <a:off x="2498800" y="2837975"/>
              <a:ext cx="42000" cy="42000"/>
            </a:xfrm>
            <a:custGeom>
              <a:avLst/>
              <a:gdLst/>
              <a:ahLst/>
              <a:cxnLst/>
              <a:rect l="l" t="t" r="r" b="b"/>
              <a:pathLst>
                <a:path w="1680" h="1680" extrusionOk="0">
                  <a:moveTo>
                    <a:pt x="1" y="1"/>
                  </a:moveTo>
                  <a:lnTo>
                    <a:pt x="1" y="1679"/>
                  </a:lnTo>
                  <a:lnTo>
                    <a:pt x="1680" y="1679"/>
                  </a:lnTo>
                  <a:lnTo>
                    <a:pt x="16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8;p42">
              <a:extLst>
                <a:ext uri="{FF2B5EF4-FFF2-40B4-BE49-F238E27FC236}">
                  <a16:creationId xmlns:a16="http://schemas.microsoft.com/office/drawing/2014/main" id="{9B84742A-446B-D25E-C8A2-C53E792899BE}"/>
                </a:ext>
              </a:extLst>
            </p:cNvPr>
            <p:cNvSpPr/>
            <p:nvPr/>
          </p:nvSpPr>
          <p:spPr>
            <a:xfrm>
              <a:off x="2540775" y="2879950"/>
              <a:ext cx="42300" cy="42300"/>
            </a:xfrm>
            <a:custGeom>
              <a:avLst/>
              <a:gdLst/>
              <a:ahLst/>
              <a:cxnLst/>
              <a:rect l="l" t="t" r="r" b="b"/>
              <a:pathLst>
                <a:path w="1692" h="1692" extrusionOk="0">
                  <a:moveTo>
                    <a:pt x="1" y="0"/>
                  </a:moveTo>
                  <a:lnTo>
                    <a:pt x="1" y="1691"/>
                  </a:lnTo>
                  <a:lnTo>
                    <a:pt x="1691" y="1691"/>
                  </a:lnTo>
                  <a:lnTo>
                    <a:pt x="1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9;p42">
              <a:extLst>
                <a:ext uri="{FF2B5EF4-FFF2-40B4-BE49-F238E27FC236}">
                  <a16:creationId xmlns:a16="http://schemas.microsoft.com/office/drawing/2014/main" id="{22633100-A095-6840-9440-17340B37F157}"/>
                </a:ext>
              </a:extLst>
            </p:cNvPr>
            <p:cNvSpPr/>
            <p:nvPr/>
          </p:nvSpPr>
          <p:spPr>
            <a:xfrm>
              <a:off x="2583050" y="2921625"/>
              <a:ext cx="42000" cy="42275"/>
            </a:xfrm>
            <a:custGeom>
              <a:avLst/>
              <a:gdLst/>
              <a:ahLst/>
              <a:cxnLst/>
              <a:rect l="l" t="t" r="r" b="b"/>
              <a:pathLst>
                <a:path w="1680" h="1691" extrusionOk="0">
                  <a:moveTo>
                    <a:pt x="0" y="0"/>
                  </a:moveTo>
                  <a:lnTo>
                    <a:pt x="0" y="1691"/>
                  </a:lnTo>
                  <a:lnTo>
                    <a:pt x="1679" y="1691"/>
                  </a:lnTo>
                  <a:lnTo>
                    <a:pt x="1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0;p42">
              <a:extLst>
                <a:ext uri="{FF2B5EF4-FFF2-40B4-BE49-F238E27FC236}">
                  <a16:creationId xmlns:a16="http://schemas.microsoft.com/office/drawing/2014/main" id="{2B1787AA-7645-0623-1CA6-1820FD17D0A6}"/>
                </a:ext>
              </a:extLst>
            </p:cNvPr>
            <p:cNvSpPr/>
            <p:nvPr/>
          </p:nvSpPr>
          <p:spPr>
            <a:xfrm>
              <a:off x="2624725" y="2963875"/>
              <a:ext cx="42000" cy="42000"/>
            </a:xfrm>
            <a:custGeom>
              <a:avLst/>
              <a:gdLst/>
              <a:ahLst/>
              <a:cxnLst/>
              <a:rect l="l" t="t" r="r" b="b"/>
              <a:pathLst>
                <a:path w="1680" h="1680" extrusionOk="0">
                  <a:moveTo>
                    <a:pt x="0" y="1"/>
                  </a:moveTo>
                  <a:lnTo>
                    <a:pt x="0" y="1680"/>
                  </a:lnTo>
                  <a:lnTo>
                    <a:pt x="1679" y="1680"/>
                  </a:lnTo>
                  <a:lnTo>
                    <a:pt x="1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1;p42">
              <a:extLst>
                <a:ext uri="{FF2B5EF4-FFF2-40B4-BE49-F238E27FC236}">
                  <a16:creationId xmlns:a16="http://schemas.microsoft.com/office/drawing/2014/main" id="{DB331347-B0AF-5056-641F-AB523B733037}"/>
                </a:ext>
              </a:extLst>
            </p:cNvPr>
            <p:cNvSpPr/>
            <p:nvPr/>
          </p:nvSpPr>
          <p:spPr>
            <a:xfrm>
              <a:off x="2666700" y="3005850"/>
              <a:ext cx="41975" cy="42000"/>
            </a:xfrm>
            <a:custGeom>
              <a:avLst/>
              <a:gdLst/>
              <a:ahLst/>
              <a:cxnLst/>
              <a:rect l="l" t="t" r="r" b="b"/>
              <a:pathLst>
                <a:path w="1679" h="1680" extrusionOk="0">
                  <a:moveTo>
                    <a:pt x="0" y="1"/>
                  </a:moveTo>
                  <a:lnTo>
                    <a:pt x="0" y="1680"/>
                  </a:lnTo>
                  <a:lnTo>
                    <a:pt x="1679" y="1680"/>
                  </a:lnTo>
                  <a:lnTo>
                    <a:pt x="1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2;p42">
              <a:extLst>
                <a:ext uri="{FF2B5EF4-FFF2-40B4-BE49-F238E27FC236}">
                  <a16:creationId xmlns:a16="http://schemas.microsoft.com/office/drawing/2014/main" id="{55BC2FC8-9790-FE6B-0B42-5D094A026CBB}"/>
                </a:ext>
              </a:extLst>
            </p:cNvPr>
            <p:cNvSpPr/>
            <p:nvPr/>
          </p:nvSpPr>
          <p:spPr>
            <a:xfrm>
              <a:off x="2708650" y="3047825"/>
              <a:ext cx="42000" cy="42000"/>
            </a:xfrm>
            <a:custGeom>
              <a:avLst/>
              <a:gdLst/>
              <a:ahLst/>
              <a:cxnLst/>
              <a:rect l="l" t="t" r="r" b="b"/>
              <a:pathLst>
                <a:path w="1680" h="1680" extrusionOk="0">
                  <a:moveTo>
                    <a:pt x="1" y="1"/>
                  </a:moveTo>
                  <a:lnTo>
                    <a:pt x="1" y="1679"/>
                  </a:lnTo>
                  <a:lnTo>
                    <a:pt x="1680" y="1679"/>
                  </a:lnTo>
                  <a:lnTo>
                    <a:pt x="16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3;p42">
              <a:extLst>
                <a:ext uri="{FF2B5EF4-FFF2-40B4-BE49-F238E27FC236}">
                  <a16:creationId xmlns:a16="http://schemas.microsoft.com/office/drawing/2014/main" id="{B619BE29-5067-3AA8-495B-48A4736A2079}"/>
                </a:ext>
              </a:extLst>
            </p:cNvPr>
            <p:cNvSpPr/>
            <p:nvPr/>
          </p:nvSpPr>
          <p:spPr>
            <a:xfrm>
              <a:off x="2750625" y="3089800"/>
              <a:ext cx="42000" cy="42275"/>
            </a:xfrm>
            <a:custGeom>
              <a:avLst/>
              <a:gdLst/>
              <a:ahLst/>
              <a:cxnLst/>
              <a:rect l="l" t="t" r="r" b="b"/>
              <a:pathLst>
                <a:path w="1680" h="1691" extrusionOk="0">
                  <a:moveTo>
                    <a:pt x="1" y="0"/>
                  </a:moveTo>
                  <a:lnTo>
                    <a:pt x="1" y="1691"/>
                  </a:lnTo>
                  <a:lnTo>
                    <a:pt x="1679" y="1691"/>
                  </a:lnTo>
                  <a:lnTo>
                    <a:pt x="1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4;p42">
              <a:extLst>
                <a:ext uri="{FF2B5EF4-FFF2-40B4-BE49-F238E27FC236}">
                  <a16:creationId xmlns:a16="http://schemas.microsoft.com/office/drawing/2014/main" id="{1AF38F74-3165-D7B7-565E-84FA2E3DB79A}"/>
                </a:ext>
              </a:extLst>
            </p:cNvPr>
            <p:cNvSpPr/>
            <p:nvPr/>
          </p:nvSpPr>
          <p:spPr>
            <a:xfrm>
              <a:off x="2708650" y="3132050"/>
              <a:ext cx="42000" cy="42000"/>
            </a:xfrm>
            <a:custGeom>
              <a:avLst/>
              <a:gdLst/>
              <a:ahLst/>
              <a:cxnLst/>
              <a:rect l="l" t="t" r="r" b="b"/>
              <a:pathLst>
                <a:path w="1680" h="1680" extrusionOk="0">
                  <a:moveTo>
                    <a:pt x="1" y="1"/>
                  </a:moveTo>
                  <a:lnTo>
                    <a:pt x="1" y="1680"/>
                  </a:lnTo>
                  <a:lnTo>
                    <a:pt x="1680" y="1680"/>
                  </a:lnTo>
                  <a:lnTo>
                    <a:pt x="16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5;p42">
              <a:extLst>
                <a:ext uri="{FF2B5EF4-FFF2-40B4-BE49-F238E27FC236}">
                  <a16:creationId xmlns:a16="http://schemas.microsoft.com/office/drawing/2014/main" id="{7F434C87-0712-83EC-4D9A-71DD27536C97}"/>
                </a:ext>
              </a:extLst>
            </p:cNvPr>
            <p:cNvSpPr/>
            <p:nvPr/>
          </p:nvSpPr>
          <p:spPr>
            <a:xfrm>
              <a:off x="2666700" y="3174025"/>
              <a:ext cx="41975" cy="42000"/>
            </a:xfrm>
            <a:custGeom>
              <a:avLst/>
              <a:gdLst/>
              <a:ahLst/>
              <a:cxnLst/>
              <a:rect l="l" t="t" r="r" b="b"/>
              <a:pathLst>
                <a:path w="1679" h="1680" extrusionOk="0">
                  <a:moveTo>
                    <a:pt x="0" y="1"/>
                  </a:moveTo>
                  <a:lnTo>
                    <a:pt x="0" y="1680"/>
                  </a:lnTo>
                  <a:lnTo>
                    <a:pt x="1679" y="1680"/>
                  </a:lnTo>
                  <a:lnTo>
                    <a:pt x="1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6;p42">
              <a:extLst>
                <a:ext uri="{FF2B5EF4-FFF2-40B4-BE49-F238E27FC236}">
                  <a16:creationId xmlns:a16="http://schemas.microsoft.com/office/drawing/2014/main" id="{9D567E3E-3924-FEFB-73D2-A6CBBB2B974C}"/>
                </a:ext>
              </a:extLst>
            </p:cNvPr>
            <p:cNvSpPr/>
            <p:nvPr/>
          </p:nvSpPr>
          <p:spPr>
            <a:xfrm>
              <a:off x="2624725" y="3216000"/>
              <a:ext cx="42000" cy="42000"/>
            </a:xfrm>
            <a:custGeom>
              <a:avLst/>
              <a:gdLst/>
              <a:ahLst/>
              <a:cxnLst/>
              <a:rect l="l" t="t" r="r" b="b"/>
              <a:pathLst>
                <a:path w="1680" h="1680" extrusionOk="0">
                  <a:moveTo>
                    <a:pt x="0" y="1"/>
                  </a:moveTo>
                  <a:lnTo>
                    <a:pt x="0" y="1679"/>
                  </a:lnTo>
                  <a:lnTo>
                    <a:pt x="1679" y="1679"/>
                  </a:lnTo>
                  <a:lnTo>
                    <a:pt x="1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7;p42">
              <a:extLst>
                <a:ext uri="{FF2B5EF4-FFF2-40B4-BE49-F238E27FC236}">
                  <a16:creationId xmlns:a16="http://schemas.microsoft.com/office/drawing/2014/main" id="{E40BC49A-20D9-3511-3F4F-5E47AE24B2F0}"/>
                </a:ext>
              </a:extLst>
            </p:cNvPr>
            <p:cNvSpPr/>
            <p:nvPr/>
          </p:nvSpPr>
          <p:spPr>
            <a:xfrm>
              <a:off x="2583050" y="3257975"/>
              <a:ext cx="42000" cy="42000"/>
            </a:xfrm>
            <a:custGeom>
              <a:avLst/>
              <a:gdLst/>
              <a:ahLst/>
              <a:cxnLst/>
              <a:rect l="l" t="t" r="r" b="b"/>
              <a:pathLst>
                <a:path w="1680" h="1680" extrusionOk="0">
                  <a:moveTo>
                    <a:pt x="0" y="0"/>
                  </a:moveTo>
                  <a:lnTo>
                    <a:pt x="0" y="1679"/>
                  </a:lnTo>
                  <a:lnTo>
                    <a:pt x="1679" y="1679"/>
                  </a:lnTo>
                  <a:lnTo>
                    <a:pt x="1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8;p42">
              <a:extLst>
                <a:ext uri="{FF2B5EF4-FFF2-40B4-BE49-F238E27FC236}">
                  <a16:creationId xmlns:a16="http://schemas.microsoft.com/office/drawing/2014/main" id="{5C1CF3D6-B501-B42D-3601-BDC15B667206}"/>
                </a:ext>
              </a:extLst>
            </p:cNvPr>
            <p:cNvSpPr/>
            <p:nvPr/>
          </p:nvSpPr>
          <p:spPr>
            <a:xfrm>
              <a:off x="2540775" y="3299650"/>
              <a:ext cx="42300" cy="41975"/>
            </a:xfrm>
            <a:custGeom>
              <a:avLst/>
              <a:gdLst/>
              <a:ahLst/>
              <a:cxnLst/>
              <a:rect l="l" t="t" r="r" b="b"/>
              <a:pathLst>
                <a:path w="1692" h="1679" extrusionOk="0">
                  <a:moveTo>
                    <a:pt x="1" y="0"/>
                  </a:moveTo>
                  <a:lnTo>
                    <a:pt x="1" y="1679"/>
                  </a:lnTo>
                  <a:lnTo>
                    <a:pt x="1691" y="1679"/>
                  </a:lnTo>
                  <a:lnTo>
                    <a:pt x="1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9;p42">
              <a:extLst>
                <a:ext uri="{FF2B5EF4-FFF2-40B4-BE49-F238E27FC236}">
                  <a16:creationId xmlns:a16="http://schemas.microsoft.com/office/drawing/2014/main" id="{DB46E6DB-A161-D81D-587D-4957B0EB2912}"/>
                </a:ext>
              </a:extLst>
            </p:cNvPr>
            <p:cNvSpPr/>
            <p:nvPr/>
          </p:nvSpPr>
          <p:spPr>
            <a:xfrm>
              <a:off x="2498800" y="3341600"/>
              <a:ext cx="42000" cy="42300"/>
            </a:xfrm>
            <a:custGeom>
              <a:avLst/>
              <a:gdLst/>
              <a:ahLst/>
              <a:cxnLst/>
              <a:rect l="l" t="t" r="r" b="b"/>
              <a:pathLst>
                <a:path w="1680" h="1692" extrusionOk="0">
                  <a:moveTo>
                    <a:pt x="1" y="1"/>
                  </a:moveTo>
                  <a:lnTo>
                    <a:pt x="1" y="1692"/>
                  </a:lnTo>
                  <a:lnTo>
                    <a:pt x="1680" y="1692"/>
                  </a:lnTo>
                  <a:lnTo>
                    <a:pt x="16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0;p42">
              <a:extLst>
                <a:ext uri="{FF2B5EF4-FFF2-40B4-BE49-F238E27FC236}">
                  <a16:creationId xmlns:a16="http://schemas.microsoft.com/office/drawing/2014/main" id="{3E98CD7E-B3F8-3354-9642-A79C9D075B8D}"/>
                </a:ext>
              </a:extLst>
            </p:cNvPr>
            <p:cNvSpPr/>
            <p:nvPr/>
          </p:nvSpPr>
          <p:spPr>
            <a:xfrm>
              <a:off x="3202775" y="2433175"/>
              <a:ext cx="39000" cy="404825"/>
            </a:xfrm>
            <a:custGeom>
              <a:avLst/>
              <a:gdLst/>
              <a:ahLst/>
              <a:cxnLst/>
              <a:rect l="l" t="t" r="r" b="b"/>
              <a:pathLst>
                <a:path w="1560" h="16193" extrusionOk="0">
                  <a:moveTo>
                    <a:pt x="0" y="0"/>
                  </a:moveTo>
                  <a:lnTo>
                    <a:pt x="0" y="16193"/>
                  </a:lnTo>
                  <a:lnTo>
                    <a:pt x="1560" y="16193"/>
                  </a:lnTo>
                  <a:lnTo>
                    <a:pt x="15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1;p42">
              <a:extLst>
                <a:ext uri="{FF2B5EF4-FFF2-40B4-BE49-F238E27FC236}">
                  <a16:creationId xmlns:a16="http://schemas.microsoft.com/office/drawing/2014/main" id="{A8EAF339-ED0D-BA84-F508-84B0FDDBA73A}"/>
                </a:ext>
              </a:extLst>
            </p:cNvPr>
            <p:cNvSpPr/>
            <p:nvPr/>
          </p:nvSpPr>
          <p:spPr>
            <a:xfrm>
              <a:off x="3202775" y="3383875"/>
              <a:ext cx="39000" cy="404850"/>
            </a:xfrm>
            <a:custGeom>
              <a:avLst/>
              <a:gdLst/>
              <a:ahLst/>
              <a:cxnLst/>
              <a:rect l="l" t="t" r="r" b="b"/>
              <a:pathLst>
                <a:path w="1560" h="16194" extrusionOk="0">
                  <a:moveTo>
                    <a:pt x="0" y="1"/>
                  </a:moveTo>
                  <a:lnTo>
                    <a:pt x="0" y="16193"/>
                  </a:lnTo>
                  <a:lnTo>
                    <a:pt x="1560" y="16193"/>
                  </a:lnTo>
                  <a:lnTo>
                    <a:pt x="15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2;p42">
              <a:extLst>
                <a:ext uri="{FF2B5EF4-FFF2-40B4-BE49-F238E27FC236}">
                  <a16:creationId xmlns:a16="http://schemas.microsoft.com/office/drawing/2014/main" id="{5414C8D9-9142-F7EA-A90A-3E28702D283D}"/>
                </a:ext>
              </a:extLst>
            </p:cNvPr>
            <p:cNvSpPr/>
            <p:nvPr/>
          </p:nvSpPr>
          <p:spPr>
            <a:xfrm>
              <a:off x="3159900" y="2837675"/>
              <a:ext cx="42000" cy="42000"/>
            </a:xfrm>
            <a:custGeom>
              <a:avLst/>
              <a:gdLst/>
              <a:ahLst/>
              <a:cxnLst/>
              <a:rect l="l" t="t" r="r" b="b"/>
              <a:pathLst>
                <a:path w="1680" h="1680" extrusionOk="0">
                  <a:moveTo>
                    <a:pt x="1" y="1"/>
                  </a:moveTo>
                  <a:lnTo>
                    <a:pt x="1" y="1680"/>
                  </a:lnTo>
                  <a:lnTo>
                    <a:pt x="1680" y="1680"/>
                  </a:lnTo>
                  <a:lnTo>
                    <a:pt x="16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3;p42">
              <a:extLst>
                <a:ext uri="{FF2B5EF4-FFF2-40B4-BE49-F238E27FC236}">
                  <a16:creationId xmlns:a16="http://schemas.microsoft.com/office/drawing/2014/main" id="{F57A7C88-6094-CC3F-A703-CEE25051E6E1}"/>
                </a:ext>
              </a:extLst>
            </p:cNvPr>
            <p:cNvSpPr/>
            <p:nvPr/>
          </p:nvSpPr>
          <p:spPr>
            <a:xfrm>
              <a:off x="3117925" y="2879650"/>
              <a:ext cx="42000" cy="42000"/>
            </a:xfrm>
            <a:custGeom>
              <a:avLst/>
              <a:gdLst/>
              <a:ahLst/>
              <a:cxnLst/>
              <a:rect l="l" t="t" r="r" b="b"/>
              <a:pathLst>
                <a:path w="1680" h="1680" extrusionOk="0">
                  <a:moveTo>
                    <a:pt x="1" y="1"/>
                  </a:moveTo>
                  <a:lnTo>
                    <a:pt x="1" y="1679"/>
                  </a:lnTo>
                  <a:lnTo>
                    <a:pt x="1680" y="1679"/>
                  </a:lnTo>
                  <a:lnTo>
                    <a:pt x="16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4;p42">
              <a:extLst>
                <a:ext uri="{FF2B5EF4-FFF2-40B4-BE49-F238E27FC236}">
                  <a16:creationId xmlns:a16="http://schemas.microsoft.com/office/drawing/2014/main" id="{BADA0E59-495D-2E87-AE0F-B4C90AEAAFF7}"/>
                </a:ext>
              </a:extLst>
            </p:cNvPr>
            <p:cNvSpPr/>
            <p:nvPr/>
          </p:nvSpPr>
          <p:spPr>
            <a:xfrm>
              <a:off x="3075975" y="2921925"/>
              <a:ext cx="41975" cy="42275"/>
            </a:xfrm>
            <a:custGeom>
              <a:avLst/>
              <a:gdLst/>
              <a:ahLst/>
              <a:cxnLst/>
              <a:rect l="l" t="t" r="r" b="b"/>
              <a:pathLst>
                <a:path w="1679" h="1691" extrusionOk="0">
                  <a:moveTo>
                    <a:pt x="0" y="0"/>
                  </a:moveTo>
                  <a:lnTo>
                    <a:pt x="0" y="1691"/>
                  </a:lnTo>
                  <a:lnTo>
                    <a:pt x="1679" y="1691"/>
                  </a:lnTo>
                  <a:lnTo>
                    <a:pt x="1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5;p42">
              <a:extLst>
                <a:ext uri="{FF2B5EF4-FFF2-40B4-BE49-F238E27FC236}">
                  <a16:creationId xmlns:a16="http://schemas.microsoft.com/office/drawing/2014/main" id="{B847313C-A910-7F04-93AF-20CCE762055B}"/>
                </a:ext>
              </a:extLst>
            </p:cNvPr>
            <p:cNvSpPr/>
            <p:nvPr/>
          </p:nvSpPr>
          <p:spPr>
            <a:xfrm>
              <a:off x="3034000" y="2963875"/>
              <a:ext cx="42000" cy="42300"/>
            </a:xfrm>
            <a:custGeom>
              <a:avLst/>
              <a:gdLst/>
              <a:ahLst/>
              <a:cxnLst/>
              <a:rect l="l" t="t" r="r" b="b"/>
              <a:pathLst>
                <a:path w="1680" h="1692" extrusionOk="0">
                  <a:moveTo>
                    <a:pt x="0" y="1"/>
                  </a:moveTo>
                  <a:lnTo>
                    <a:pt x="0" y="1692"/>
                  </a:lnTo>
                  <a:lnTo>
                    <a:pt x="1679" y="1692"/>
                  </a:lnTo>
                  <a:lnTo>
                    <a:pt x="1679" y="1"/>
                  </a:lnTo>
                  <a:close/>
                </a:path>
              </a:pathLst>
            </a:custGeom>
            <a:solidFill>
              <a:srgbClr val="09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6;p42">
              <a:extLst>
                <a:ext uri="{FF2B5EF4-FFF2-40B4-BE49-F238E27FC236}">
                  <a16:creationId xmlns:a16="http://schemas.microsoft.com/office/drawing/2014/main" id="{7445BA5D-F4CB-CCBB-B0D7-EF518E47975D}"/>
                </a:ext>
              </a:extLst>
            </p:cNvPr>
            <p:cNvSpPr/>
            <p:nvPr/>
          </p:nvSpPr>
          <p:spPr>
            <a:xfrm>
              <a:off x="2992025" y="3005850"/>
              <a:ext cx="42000" cy="42000"/>
            </a:xfrm>
            <a:custGeom>
              <a:avLst/>
              <a:gdLst/>
              <a:ahLst/>
              <a:cxnLst/>
              <a:rect l="l" t="t" r="r" b="b"/>
              <a:pathLst>
                <a:path w="1680" h="1680" extrusionOk="0">
                  <a:moveTo>
                    <a:pt x="1" y="1"/>
                  </a:moveTo>
                  <a:lnTo>
                    <a:pt x="1" y="1680"/>
                  </a:lnTo>
                  <a:lnTo>
                    <a:pt x="1679" y="1680"/>
                  </a:lnTo>
                  <a:lnTo>
                    <a:pt x="1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7;p42">
              <a:extLst>
                <a:ext uri="{FF2B5EF4-FFF2-40B4-BE49-F238E27FC236}">
                  <a16:creationId xmlns:a16="http://schemas.microsoft.com/office/drawing/2014/main" id="{78D476EC-C9F1-9040-2879-42F3234D3FEE}"/>
                </a:ext>
              </a:extLst>
            </p:cNvPr>
            <p:cNvSpPr/>
            <p:nvPr/>
          </p:nvSpPr>
          <p:spPr>
            <a:xfrm>
              <a:off x="2950050" y="3047825"/>
              <a:ext cx="42000" cy="42000"/>
            </a:xfrm>
            <a:custGeom>
              <a:avLst/>
              <a:gdLst/>
              <a:ahLst/>
              <a:cxnLst/>
              <a:rect l="l" t="t" r="r" b="b"/>
              <a:pathLst>
                <a:path w="1680" h="1680" extrusionOk="0">
                  <a:moveTo>
                    <a:pt x="1" y="1"/>
                  </a:moveTo>
                  <a:lnTo>
                    <a:pt x="1" y="1679"/>
                  </a:lnTo>
                  <a:lnTo>
                    <a:pt x="1680" y="1679"/>
                  </a:lnTo>
                  <a:lnTo>
                    <a:pt x="16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8;p42">
              <a:extLst>
                <a:ext uri="{FF2B5EF4-FFF2-40B4-BE49-F238E27FC236}">
                  <a16:creationId xmlns:a16="http://schemas.microsoft.com/office/drawing/2014/main" id="{8199D1EE-7A34-241B-6EEC-F2439E6C960E}"/>
                </a:ext>
              </a:extLst>
            </p:cNvPr>
            <p:cNvSpPr/>
            <p:nvPr/>
          </p:nvSpPr>
          <p:spPr>
            <a:xfrm>
              <a:off x="2907800" y="3089800"/>
              <a:ext cx="41975" cy="42000"/>
            </a:xfrm>
            <a:custGeom>
              <a:avLst/>
              <a:gdLst/>
              <a:ahLst/>
              <a:cxnLst/>
              <a:rect l="l" t="t" r="r" b="b"/>
              <a:pathLst>
                <a:path w="1679" h="1680" extrusionOk="0">
                  <a:moveTo>
                    <a:pt x="0" y="0"/>
                  </a:moveTo>
                  <a:lnTo>
                    <a:pt x="0" y="1679"/>
                  </a:lnTo>
                  <a:lnTo>
                    <a:pt x="1679" y="1679"/>
                  </a:lnTo>
                  <a:lnTo>
                    <a:pt x="1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9;p42">
              <a:extLst>
                <a:ext uri="{FF2B5EF4-FFF2-40B4-BE49-F238E27FC236}">
                  <a16:creationId xmlns:a16="http://schemas.microsoft.com/office/drawing/2014/main" id="{2896C0DA-2EB6-400A-0427-1F896D094B21}"/>
                </a:ext>
              </a:extLst>
            </p:cNvPr>
            <p:cNvSpPr/>
            <p:nvPr/>
          </p:nvSpPr>
          <p:spPr>
            <a:xfrm>
              <a:off x="2950050" y="3131775"/>
              <a:ext cx="42000" cy="41975"/>
            </a:xfrm>
            <a:custGeom>
              <a:avLst/>
              <a:gdLst/>
              <a:ahLst/>
              <a:cxnLst/>
              <a:rect l="l" t="t" r="r" b="b"/>
              <a:pathLst>
                <a:path w="1680" h="1679" extrusionOk="0">
                  <a:moveTo>
                    <a:pt x="1" y="0"/>
                  </a:moveTo>
                  <a:lnTo>
                    <a:pt x="1" y="1679"/>
                  </a:lnTo>
                  <a:lnTo>
                    <a:pt x="1680" y="1679"/>
                  </a:lnTo>
                  <a:lnTo>
                    <a:pt x="1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0;p42">
              <a:extLst>
                <a:ext uri="{FF2B5EF4-FFF2-40B4-BE49-F238E27FC236}">
                  <a16:creationId xmlns:a16="http://schemas.microsoft.com/office/drawing/2014/main" id="{6EBC52EE-09F5-9B32-352C-68C53805C07C}"/>
                </a:ext>
              </a:extLst>
            </p:cNvPr>
            <p:cNvSpPr/>
            <p:nvPr/>
          </p:nvSpPr>
          <p:spPr>
            <a:xfrm>
              <a:off x="2992025" y="3173725"/>
              <a:ext cx="42000" cy="42000"/>
            </a:xfrm>
            <a:custGeom>
              <a:avLst/>
              <a:gdLst/>
              <a:ahLst/>
              <a:cxnLst/>
              <a:rect l="l" t="t" r="r" b="b"/>
              <a:pathLst>
                <a:path w="1680" h="1680" extrusionOk="0">
                  <a:moveTo>
                    <a:pt x="1" y="1"/>
                  </a:moveTo>
                  <a:lnTo>
                    <a:pt x="1" y="1680"/>
                  </a:lnTo>
                  <a:lnTo>
                    <a:pt x="1679" y="1680"/>
                  </a:lnTo>
                  <a:lnTo>
                    <a:pt x="1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1;p42">
              <a:extLst>
                <a:ext uri="{FF2B5EF4-FFF2-40B4-BE49-F238E27FC236}">
                  <a16:creationId xmlns:a16="http://schemas.microsoft.com/office/drawing/2014/main" id="{1CEC2BC1-E1D8-7AED-9070-B68A3F7ED8B3}"/>
                </a:ext>
              </a:extLst>
            </p:cNvPr>
            <p:cNvSpPr/>
            <p:nvPr/>
          </p:nvSpPr>
          <p:spPr>
            <a:xfrm>
              <a:off x="3034000" y="3215700"/>
              <a:ext cx="42000" cy="42000"/>
            </a:xfrm>
            <a:custGeom>
              <a:avLst/>
              <a:gdLst/>
              <a:ahLst/>
              <a:cxnLst/>
              <a:rect l="l" t="t" r="r" b="b"/>
              <a:pathLst>
                <a:path w="1680" h="1680" extrusionOk="0">
                  <a:moveTo>
                    <a:pt x="0" y="1"/>
                  </a:moveTo>
                  <a:lnTo>
                    <a:pt x="0" y="1679"/>
                  </a:lnTo>
                  <a:lnTo>
                    <a:pt x="1679" y="1679"/>
                  </a:lnTo>
                  <a:lnTo>
                    <a:pt x="1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2;p42">
              <a:extLst>
                <a:ext uri="{FF2B5EF4-FFF2-40B4-BE49-F238E27FC236}">
                  <a16:creationId xmlns:a16="http://schemas.microsoft.com/office/drawing/2014/main" id="{2602F0EE-6E2A-2074-B456-FB052180CD33}"/>
                </a:ext>
              </a:extLst>
            </p:cNvPr>
            <p:cNvSpPr/>
            <p:nvPr/>
          </p:nvSpPr>
          <p:spPr>
            <a:xfrm>
              <a:off x="3075975" y="3257675"/>
              <a:ext cx="41975" cy="42000"/>
            </a:xfrm>
            <a:custGeom>
              <a:avLst/>
              <a:gdLst/>
              <a:ahLst/>
              <a:cxnLst/>
              <a:rect l="l" t="t" r="r" b="b"/>
              <a:pathLst>
                <a:path w="1679" h="1680" extrusionOk="0">
                  <a:moveTo>
                    <a:pt x="0" y="0"/>
                  </a:moveTo>
                  <a:lnTo>
                    <a:pt x="0" y="1679"/>
                  </a:lnTo>
                  <a:lnTo>
                    <a:pt x="1679" y="1679"/>
                  </a:lnTo>
                  <a:lnTo>
                    <a:pt x="1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3;p42">
              <a:extLst>
                <a:ext uri="{FF2B5EF4-FFF2-40B4-BE49-F238E27FC236}">
                  <a16:creationId xmlns:a16="http://schemas.microsoft.com/office/drawing/2014/main" id="{1C86189F-A4F8-AE70-65C5-A31C793A4944}"/>
                </a:ext>
              </a:extLst>
            </p:cNvPr>
            <p:cNvSpPr/>
            <p:nvPr/>
          </p:nvSpPr>
          <p:spPr>
            <a:xfrm>
              <a:off x="3117925" y="3299950"/>
              <a:ext cx="42000" cy="41975"/>
            </a:xfrm>
            <a:custGeom>
              <a:avLst/>
              <a:gdLst/>
              <a:ahLst/>
              <a:cxnLst/>
              <a:rect l="l" t="t" r="r" b="b"/>
              <a:pathLst>
                <a:path w="1680" h="1679" extrusionOk="0">
                  <a:moveTo>
                    <a:pt x="1" y="0"/>
                  </a:moveTo>
                  <a:lnTo>
                    <a:pt x="1" y="1679"/>
                  </a:lnTo>
                  <a:lnTo>
                    <a:pt x="1680" y="1679"/>
                  </a:lnTo>
                  <a:lnTo>
                    <a:pt x="16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4;p42">
              <a:extLst>
                <a:ext uri="{FF2B5EF4-FFF2-40B4-BE49-F238E27FC236}">
                  <a16:creationId xmlns:a16="http://schemas.microsoft.com/office/drawing/2014/main" id="{EBB80CFF-0F4B-2787-E5E1-4D0D1C0EE842}"/>
                </a:ext>
              </a:extLst>
            </p:cNvPr>
            <p:cNvSpPr/>
            <p:nvPr/>
          </p:nvSpPr>
          <p:spPr>
            <a:xfrm>
              <a:off x="3159900" y="3341900"/>
              <a:ext cx="42000" cy="42000"/>
            </a:xfrm>
            <a:custGeom>
              <a:avLst/>
              <a:gdLst/>
              <a:ahLst/>
              <a:cxnLst/>
              <a:rect l="l" t="t" r="r" b="b"/>
              <a:pathLst>
                <a:path w="1680" h="1680" extrusionOk="0">
                  <a:moveTo>
                    <a:pt x="1" y="1"/>
                  </a:moveTo>
                  <a:lnTo>
                    <a:pt x="1" y="1680"/>
                  </a:lnTo>
                  <a:lnTo>
                    <a:pt x="1680" y="1680"/>
                  </a:lnTo>
                  <a:lnTo>
                    <a:pt x="16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5;p42">
              <a:extLst>
                <a:ext uri="{FF2B5EF4-FFF2-40B4-BE49-F238E27FC236}">
                  <a16:creationId xmlns:a16="http://schemas.microsoft.com/office/drawing/2014/main" id="{1F596547-EE37-7284-AA13-FE3F3B551D8B}"/>
                </a:ext>
              </a:extLst>
            </p:cNvPr>
            <p:cNvSpPr/>
            <p:nvPr/>
          </p:nvSpPr>
          <p:spPr>
            <a:xfrm>
              <a:off x="2589300" y="2848400"/>
              <a:ext cx="522125" cy="909650"/>
            </a:xfrm>
            <a:custGeom>
              <a:avLst/>
              <a:gdLst/>
              <a:ahLst/>
              <a:cxnLst/>
              <a:rect l="l" t="t" r="r" b="b"/>
              <a:pathLst>
                <a:path w="20885" h="36386" extrusionOk="0">
                  <a:moveTo>
                    <a:pt x="4227" y="0"/>
                  </a:moveTo>
                  <a:lnTo>
                    <a:pt x="4227" y="3025"/>
                  </a:lnTo>
                  <a:lnTo>
                    <a:pt x="5727" y="3025"/>
                  </a:lnTo>
                  <a:lnTo>
                    <a:pt x="5727" y="4727"/>
                  </a:lnTo>
                  <a:lnTo>
                    <a:pt x="7311" y="4727"/>
                  </a:lnTo>
                  <a:lnTo>
                    <a:pt x="7311" y="6287"/>
                  </a:lnTo>
                  <a:lnTo>
                    <a:pt x="8835" y="6287"/>
                  </a:lnTo>
                  <a:lnTo>
                    <a:pt x="8835" y="7835"/>
                  </a:lnTo>
                  <a:lnTo>
                    <a:pt x="9585" y="7835"/>
                  </a:lnTo>
                  <a:lnTo>
                    <a:pt x="9585" y="22253"/>
                  </a:lnTo>
                  <a:lnTo>
                    <a:pt x="8835" y="22253"/>
                  </a:lnTo>
                  <a:lnTo>
                    <a:pt x="8835" y="23801"/>
                  </a:lnTo>
                  <a:lnTo>
                    <a:pt x="7311" y="23801"/>
                  </a:lnTo>
                  <a:lnTo>
                    <a:pt x="7311" y="25349"/>
                  </a:lnTo>
                  <a:lnTo>
                    <a:pt x="5727" y="25349"/>
                  </a:lnTo>
                  <a:lnTo>
                    <a:pt x="5727" y="27075"/>
                  </a:lnTo>
                  <a:lnTo>
                    <a:pt x="4227" y="27075"/>
                  </a:lnTo>
                  <a:lnTo>
                    <a:pt x="4227" y="28992"/>
                  </a:lnTo>
                  <a:lnTo>
                    <a:pt x="0" y="28992"/>
                  </a:lnTo>
                  <a:lnTo>
                    <a:pt x="0" y="36386"/>
                  </a:lnTo>
                  <a:lnTo>
                    <a:pt x="20884" y="36386"/>
                  </a:lnTo>
                  <a:lnTo>
                    <a:pt x="20884" y="28992"/>
                  </a:lnTo>
                  <a:lnTo>
                    <a:pt x="16669" y="28992"/>
                  </a:lnTo>
                  <a:lnTo>
                    <a:pt x="16669" y="27075"/>
                  </a:lnTo>
                  <a:lnTo>
                    <a:pt x="15169" y="27075"/>
                  </a:lnTo>
                  <a:lnTo>
                    <a:pt x="15169" y="25349"/>
                  </a:lnTo>
                  <a:lnTo>
                    <a:pt x="13586" y="25349"/>
                  </a:lnTo>
                  <a:lnTo>
                    <a:pt x="13586" y="23801"/>
                  </a:lnTo>
                  <a:lnTo>
                    <a:pt x="12050" y="23801"/>
                  </a:lnTo>
                  <a:lnTo>
                    <a:pt x="12050" y="22253"/>
                  </a:lnTo>
                  <a:lnTo>
                    <a:pt x="11311" y="22253"/>
                  </a:lnTo>
                  <a:lnTo>
                    <a:pt x="11311" y="7835"/>
                  </a:lnTo>
                  <a:lnTo>
                    <a:pt x="12050" y="7835"/>
                  </a:lnTo>
                  <a:lnTo>
                    <a:pt x="12050" y="6287"/>
                  </a:lnTo>
                  <a:lnTo>
                    <a:pt x="13586" y="6287"/>
                  </a:lnTo>
                  <a:lnTo>
                    <a:pt x="13586" y="4727"/>
                  </a:lnTo>
                  <a:lnTo>
                    <a:pt x="15169" y="4727"/>
                  </a:lnTo>
                  <a:lnTo>
                    <a:pt x="15169" y="3025"/>
                  </a:lnTo>
                  <a:lnTo>
                    <a:pt x="16669" y="3025"/>
                  </a:lnTo>
                  <a:lnTo>
                    <a:pt x="16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3"/>
          <a:stretch>
            <a:fillRect/>
          </a:stretch>
        </p:blipFill>
        <p:spPr>
          <a:xfrm>
            <a:off x="1093322" y="596497"/>
            <a:ext cx="392677" cy="38021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4"/>
          <a:stretch>
            <a:fillRect/>
          </a:stretch>
        </p:blipFill>
        <p:spPr>
          <a:xfrm>
            <a:off x="7573334" y="596498"/>
            <a:ext cx="393790" cy="399184"/>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5"/>
          <a:stretch>
            <a:fillRect/>
          </a:stretch>
        </p:blipFill>
        <p:spPr>
          <a:xfrm>
            <a:off x="7161779" y="598748"/>
            <a:ext cx="407809" cy="396934"/>
          </a:xfrm>
          <a:prstGeom prst="rect">
            <a:avLst/>
          </a:prstGeom>
        </p:spPr>
      </p:pic>
      <p:pic>
        <p:nvPicPr>
          <p:cNvPr id="995" name="Picture 994" descr="A white square with a black line&#10;&#10;Description automatically generated">
            <a:extLst>
              <a:ext uri="{FF2B5EF4-FFF2-40B4-BE49-F238E27FC236}">
                <a16:creationId xmlns:a16="http://schemas.microsoft.com/office/drawing/2014/main" id="{5A6996DC-861F-6E44-7D55-83BC315BCD1B}"/>
              </a:ext>
            </a:extLst>
          </p:cNvPr>
          <p:cNvPicPr>
            <a:picLocks noChangeAspect="1"/>
          </p:cNvPicPr>
          <p:nvPr/>
        </p:nvPicPr>
        <p:blipFill>
          <a:blip r:embed="rId3"/>
          <a:stretch>
            <a:fillRect/>
          </a:stretch>
        </p:blipFill>
        <p:spPr>
          <a:xfrm>
            <a:off x="227434" y="1232361"/>
            <a:ext cx="158563" cy="153529"/>
          </a:xfrm>
          <a:prstGeom prst="rect">
            <a:avLst/>
          </a:prstGeom>
        </p:spPr>
      </p:pic>
      <p:pic>
        <p:nvPicPr>
          <p:cNvPr id="996" name="Picture 995" descr="A white square with a black line&#10;&#10;Description automatically generated">
            <a:extLst>
              <a:ext uri="{FF2B5EF4-FFF2-40B4-BE49-F238E27FC236}">
                <a16:creationId xmlns:a16="http://schemas.microsoft.com/office/drawing/2014/main" id="{3AEFCD8C-9C11-252A-5C32-BC1216F8365D}"/>
              </a:ext>
            </a:extLst>
          </p:cNvPr>
          <p:cNvPicPr>
            <a:picLocks noChangeAspect="1"/>
          </p:cNvPicPr>
          <p:nvPr/>
        </p:nvPicPr>
        <p:blipFill>
          <a:blip r:embed="rId3"/>
          <a:stretch>
            <a:fillRect/>
          </a:stretch>
        </p:blipFill>
        <p:spPr>
          <a:xfrm>
            <a:off x="4170099" y="3465684"/>
            <a:ext cx="267214" cy="258732"/>
          </a:xfrm>
          <a:prstGeom prst="rect">
            <a:avLst/>
          </a:prstGeom>
        </p:spPr>
      </p:pic>
      <p:pic>
        <p:nvPicPr>
          <p:cNvPr id="997" name="Picture 996" descr="A black arrow on a grey square&#10;&#10;Description automatically generated">
            <a:extLst>
              <a:ext uri="{FF2B5EF4-FFF2-40B4-BE49-F238E27FC236}">
                <a16:creationId xmlns:a16="http://schemas.microsoft.com/office/drawing/2014/main" id="{211CD70C-B7B9-00D7-1AB8-2B95F126E963}"/>
              </a:ext>
            </a:extLst>
          </p:cNvPr>
          <p:cNvPicPr>
            <a:picLocks noChangeAspect="1"/>
          </p:cNvPicPr>
          <p:nvPr/>
        </p:nvPicPr>
        <p:blipFill>
          <a:blip r:embed="rId4"/>
          <a:stretch>
            <a:fillRect/>
          </a:stretch>
        </p:blipFill>
        <p:spPr>
          <a:xfrm>
            <a:off x="8256667" y="3447568"/>
            <a:ext cx="268300" cy="271975"/>
          </a:xfrm>
          <a:prstGeom prst="rect">
            <a:avLst/>
          </a:prstGeom>
        </p:spPr>
      </p:pic>
      <p:pic>
        <p:nvPicPr>
          <p:cNvPr id="998" name="Picture 997" descr="A black arrow on a white square&#10;&#10;Description automatically generated">
            <a:extLst>
              <a:ext uri="{FF2B5EF4-FFF2-40B4-BE49-F238E27FC236}">
                <a16:creationId xmlns:a16="http://schemas.microsoft.com/office/drawing/2014/main" id="{4B12D278-846C-B980-AECB-3A937F15AF47}"/>
              </a:ext>
            </a:extLst>
          </p:cNvPr>
          <p:cNvPicPr>
            <a:picLocks noChangeAspect="1"/>
          </p:cNvPicPr>
          <p:nvPr/>
        </p:nvPicPr>
        <p:blipFill>
          <a:blip r:embed="rId5"/>
          <a:stretch>
            <a:fillRect/>
          </a:stretch>
        </p:blipFill>
        <p:spPr>
          <a:xfrm>
            <a:off x="7988997" y="3447567"/>
            <a:ext cx="272942" cy="265663"/>
          </a:xfrm>
          <a:prstGeom prst="rect">
            <a:avLst/>
          </a:prstGeom>
        </p:spPr>
      </p:pic>
    </p:spTree>
    <p:extLst>
      <p:ext uri="{BB962C8B-B14F-4D97-AF65-F5344CB8AC3E}">
        <p14:creationId xmlns:p14="http://schemas.microsoft.com/office/powerpoint/2010/main" val="2124982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922" name="Google Shape;1171;p51">
            <a:extLst>
              <a:ext uri="{FF2B5EF4-FFF2-40B4-BE49-F238E27FC236}">
                <a16:creationId xmlns:a16="http://schemas.microsoft.com/office/drawing/2014/main" id="{C6A35208-9228-3AB2-30A3-7C3A15DBB5FD}"/>
              </a:ext>
            </a:extLst>
          </p:cNvPr>
          <p:cNvGrpSpPr/>
          <p:nvPr/>
        </p:nvGrpSpPr>
        <p:grpSpPr>
          <a:xfrm>
            <a:off x="201780" y="94767"/>
            <a:ext cx="8681011" cy="4953966"/>
            <a:chOff x="2974275" y="1679475"/>
            <a:chExt cx="2027473" cy="2041809"/>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288899"/>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969887"/>
              <a:ext cx="1972925" cy="21906"/>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4076" y="1964973"/>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46"/>
          <p:cNvSpPr txBox="1">
            <a:spLocks noGrp="1"/>
          </p:cNvSpPr>
          <p:nvPr>
            <p:ph type="subTitle" idx="1"/>
          </p:nvPr>
        </p:nvSpPr>
        <p:spPr>
          <a:xfrm flipH="1">
            <a:off x="1609690" y="147340"/>
            <a:ext cx="5719876" cy="44919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lang="en-US" sz="2000">
                <a:solidFill>
                  <a:schemeClr val="bg1"/>
                </a:solidFill>
                <a:latin typeface="Press Start 2P"/>
                <a:sym typeface="Press Start 2P"/>
              </a:rPr>
              <a:t>Demo 16x16 (40)</a:t>
            </a:r>
            <a:endParaRPr kumimoji="0" lang="en-US" sz="2000" b="0" i="0" u="none" strike="noStrike" kern="0" cap="none" spc="0" normalizeH="0" baseline="0" noProof="0">
              <a:ln>
                <a:noFill/>
              </a:ln>
              <a:solidFill>
                <a:schemeClr val="bg1"/>
              </a:solidFill>
              <a:effectLst/>
              <a:uLnTx/>
              <a:uFillTx/>
              <a:latin typeface="Press Start 2P"/>
              <a:sym typeface="Press Start 2P"/>
            </a:endParaRPr>
          </a:p>
        </p:txBody>
      </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7"/>
          <a:stretch>
            <a:fillRect/>
          </a:stretch>
        </p:blipFill>
        <p:spPr>
          <a:xfrm>
            <a:off x="261209" y="120272"/>
            <a:ext cx="699136" cy="67694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8"/>
          <a:stretch>
            <a:fillRect/>
          </a:stretch>
        </p:blipFill>
        <p:spPr>
          <a:xfrm>
            <a:off x="8059211" y="127050"/>
            <a:ext cx="649345" cy="658240"/>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9"/>
          <a:stretch>
            <a:fillRect/>
          </a:stretch>
        </p:blipFill>
        <p:spPr>
          <a:xfrm>
            <a:off x="7390473" y="134879"/>
            <a:ext cx="657501" cy="639967"/>
          </a:xfrm>
          <a:prstGeom prst="rect">
            <a:avLst/>
          </a:prstGeom>
        </p:spPr>
      </p:pic>
      <p:pic>
        <p:nvPicPr>
          <p:cNvPr id="2" name="16x16WinC.mov">
            <a:hlinkClick r:id="" action="ppaction://media"/>
            <a:extLst>
              <a:ext uri="{FF2B5EF4-FFF2-40B4-BE49-F238E27FC236}">
                <a16:creationId xmlns:a16="http://schemas.microsoft.com/office/drawing/2014/main" id="{A2D935FF-81E3-D34E-DC14-460A39521EE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75608" y="792137"/>
            <a:ext cx="3953206" cy="4309686"/>
          </a:xfrm>
          <a:prstGeom prst="rect">
            <a:avLst/>
          </a:prstGeom>
        </p:spPr>
      </p:pic>
      <p:pic>
        <p:nvPicPr>
          <p:cNvPr id="3" name="16x16Loose.mov">
            <a:hlinkClick r:id="" action="ppaction://media"/>
            <a:extLst>
              <a:ext uri="{FF2B5EF4-FFF2-40B4-BE49-F238E27FC236}">
                <a16:creationId xmlns:a16="http://schemas.microsoft.com/office/drawing/2014/main" id="{5C8E6739-48C7-A5E8-9145-FAB928671124}"/>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596926" y="774846"/>
            <a:ext cx="3974518" cy="4332920"/>
          </a:xfrm>
          <a:prstGeom prst="rect">
            <a:avLst/>
          </a:prstGeom>
        </p:spPr>
      </p:pic>
    </p:spTree>
    <p:extLst>
      <p:ext uri="{BB962C8B-B14F-4D97-AF65-F5344CB8AC3E}">
        <p14:creationId xmlns:p14="http://schemas.microsoft.com/office/powerpoint/2010/main" val="24479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3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922" name="Google Shape;1171;p51">
            <a:extLst>
              <a:ext uri="{FF2B5EF4-FFF2-40B4-BE49-F238E27FC236}">
                <a16:creationId xmlns:a16="http://schemas.microsoft.com/office/drawing/2014/main" id="{C6A35208-9228-3AB2-30A3-7C3A15DBB5FD}"/>
              </a:ext>
            </a:extLst>
          </p:cNvPr>
          <p:cNvGrpSpPr/>
          <p:nvPr/>
        </p:nvGrpSpPr>
        <p:grpSpPr>
          <a:xfrm>
            <a:off x="201780" y="94767"/>
            <a:ext cx="8681011" cy="4953966"/>
            <a:chOff x="2974275" y="1679475"/>
            <a:chExt cx="2027473" cy="2041809"/>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288899"/>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969887"/>
              <a:ext cx="1972925" cy="21906"/>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4076" y="1964973"/>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46"/>
          <p:cNvSpPr txBox="1">
            <a:spLocks noGrp="1"/>
          </p:cNvSpPr>
          <p:nvPr>
            <p:ph type="subTitle" idx="1"/>
          </p:nvPr>
        </p:nvSpPr>
        <p:spPr>
          <a:xfrm flipH="1">
            <a:off x="1609690" y="147340"/>
            <a:ext cx="5719876" cy="44919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lang="en-US" sz="2000">
                <a:solidFill>
                  <a:schemeClr val="bg1"/>
                </a:solidFill>
                <a:latin typeface="Press Start 2P"/>
                <a:sym typeface="Press Start 2P"/>
              </a:rPr>
              <a:t>Documentation</a:t>
            </a:r>
            <a:endParaRPr kumimoji="0" lang="en-US" sz="2000" b="0" i="0" u="none" strike="noStrike" kern="0" cap="none" spc="0" normalizeH="0" baseline="0" noProof="0">
              <a:ln>
                <a:noFill/>
              </a:ln>
              <a:solidFill>
                <a:schemeClr val="bg1"/>
              </a:solidFill>
              <a:effectLst/>
              <a:uLnTx/>
              <a:uFillTx/>
              <a:latin typeface="Press Start 2P"/>
              <a:sym typeface="Press Start 2P"/>
            </a:endParaRPr>
          </a:p>
        </p:txBody>
      </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3"/>
          <a:stretch>
            <a:fillRect/>
          </a:stretch>
        </p:blipFill>
        <p:spPr>
          <a:xfrm>
            <a:off x="261209" y="120272"/>
            <a:ext cx="699136" cy="67694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4"/>
          <a:stretch>
            <a:fillRect/>
          </a:stretch>
        </p:blipFill>
        <p:spPr>
          <a:xfrm>
            <a:off x="8059211" y="127050"/>
            <a:ext cx="649345" cy="658240"/>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5"/>
          <a:stretch>
            <a:fillRect/>
          </a:stretch>
        </p:blipFill>
        <p:spPr>
          <a:xfrm>
            <a:off x="7390473" y="134879"/>
            <a:ext cx="657501" cy="639967"/>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7FA17AB3-6BB4-BE0E-D91A-51FE43E8CBB7}"/>
              </a:ext>
            </a:extLst>
          </p:cNvPr>
          <p:cNvPicPr>
            <a:picLocks noChangeAspect="1"/>
          </p:cNvPicPr>
          <p:nvPr/>
        </p:nvPicPr>
        <p:blipFill rotWithShape="1">
          <a:blip r:embed="rId6"/>
          <a:srcRect t="11818"/>
          <a:stretch/>
        </p:blipFill>
        <p:spPr>
          <a:xfrm>
            <a:off x="5718193" y="2195752"/>
            <a:ext cx="2881122" cy="2653686"/>
          </a:xfrm>
          <a:prstGeom prst="rect">
            <a:avLst/>
          </a:prstGeom>
        </p:spPr>
      </p:pic>
      <p:pic>
        <p:nvPicPr>
          <p:cNvPr id="5" name="Picture 4" descr="A screenshot of a calendar&#10;&#10;Description automatically generated">
            <a:extLst>
              <a:ext uri="{FF2B5EF4-FFF2-40B4-BE49-F238E27FC236}">
                <a16:creationId xmlns:a16="http://schemas.microsoft.com/office/drawing/2014/main" id="{AE2CEB4D-8567-1786-8718-E75313ABCD63}"/>
              </a:ext>
            </a:extLst>
          </p:cNvPr>
          <p:cNvPicPr>
            <a:picLocks noChangeAspect="1"/>
          </p:cNvPicPr>
          <p:nvPr/>
        </p:nvPicPr>
        <p:blipFill>
          <a:blip r:embed="rId7"/>
          <a:stretch>
            <a:fillRect/>
          </a:stretch>
        </p:blipFill>
        <p:spPr>
          <a:xfrm>
            <a:off x="432267" y="868023"/>
            <a:ext cx="7772400" cy="1174021"/>
          </a:xfrm>
          <a:prstGeom prst="rect">
            <a:avLst/>
          </a:prstGeom>
        </p:spPr>
      </p:pic>
      <p:pic>
        <p:nvPicPr>
          <p:cNvPr id="7" name="Picture 6" descr="A screenshot of a web page&#10;&#10;Description automatically generated">
            <a:extLst>
              <a:ext uri="{FF2B5EF4-FFF2-40B4-BE49-F238E27FC236}">
                <a16:creationId xmlns:a16="http://schemas.microsoft.com/office/drawing/2014/main" id="{8B1487C1-9502-28A1-1543-1923BDF85B8B}"/>
              </a:ext>
            </a:extLst>
          </p:cNvPr>
          <p:cNvPicPr>
            <a:picLocks noChangeAspect="1"/>
          </p:cNvPicPr>
          <p:nvPr/>
        </p:nvPicPr>
        <p:blipFill>
          <a:blip r:embed="rId8"/>
          <a:stretch>
            <a:fillRect/>
          </a:stretch>
        </p:blipFill>
        <p:spPr>
          <a:xfrm>
            <a:off x="368685" y="1957938"/>
            <a:ext cx="5376514" cy="2830055"/>
          </a:xfrm>
          <a:prstGeom prst="rect">
            <a:avLst/>
          </a:prstGeom>
        </p:spPr>
      </p:pic>
    </p:spTree>
    <p:extLst>
      <p:ext uri="{BB962C8B-B14F-4D97-AF65-F5344CB8AC3E}">
        <p14:creationId xmlns:p14="http://schemas.microsoft.com/office/powerpoint/2010/main" val="2374662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922" name="Google Shape;1171;p51">
            <a:extLst>
              <a:ext uri="{FF2B5EF4-FFF2-40B4-BE49-F238E27FC236}">
                <a16:creationId xmlns:a16="http://schemas.microsoft.com/office/drawing/2014/main" id="{C6A35208-9228-3AB2-30A3-7C3A15DBB5FD}"/>
              </a:ext>
            </a:extLst>
          </p:cNvPr>
          <p:cNvGrpSpPr/>
          <p:nvPr/>
        </p:nvGrpSpPr>
        <p:grpSpPr>
          <a:xfrm>
            <a:off x="201780" y="94767"/>
            <a:ext cx="8681011" cy="4953966"/>
            <a:chOff x="2974275" y="1679475"/>
            <a:chExt cx="2027473" cy="2041809"/>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288899"/>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969887"/>
              <a:ext cx="1972925" cy="21906"/>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4076" y="1964973"/>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46"/>
          <p:cNvSpPr txBox="1">
            <a:spLocks noGrp="1"/>
          </p:cNvSpPr>
          <p:nvPr>
            <p:ph type="subTitle" idx="1"/>
          </p:nvPr>
        </p:nvSpPr>
        <p:spPr>
          <a:xfrm flipH="1">
            <a:off x="1609690" y="147340"/>
            <a:ext cx="5719876" cy="44919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kumimoji="0" lang="en-US" sz="2000" b="0" i="0" u="none" strike="noStrike" kern="0" cap="none" spc="0" normalizeH="0" baseline="0" noProof="0">
                <a:ln>
                  <a:noFill/>
                </a:ln>
                <a:solidFill>
                  <a:schemeClr val="bg1"/>
                </a:solidFill>
                <a:effectLst/>
                <a:uLnTx/>
                <a:uFillTx/>
                <a:latin typeface="Press Start 2P"/>
                <a:sym typeface="Press Start 2P"/>
              </a:rPr>
              <a:t>Works Cited</a:t>
            </a:r>
          </a:p>
        </p:txBody>
      </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3"/>
          <a:stretch>
            <a:fillRect/>
          </a:stretch>
        </p:blipFill>
        <p:spPr>
          <a:xfrm>
            <a:off x="261209" y="120272"/>
            <a:ext cx="699136" cy="67694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4"/>
          <a:stretch>
            <a:fillRect/>
          </a:stretch>
        </p:blipFill>
        <p:spPr>
          <a:xfrm>
            <a:off x="8059211" y="127050"/>
            <a:ext cx="649345" cy="658240"/>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5"/>
          <a:stretch>
            <a:fillRect/>
          </a:stretch>
        </p:blipFill>
        <p:spPr>
          <a:xfrm>
            <a:off x="7390473" y="134879"/>
            <a:ext cx="657501" cy="639967"/>
          </a:xfrm>
          <a:prstGeom prst="rect">
            <a:avLst/>
          </a:prstGeom>
        </p:spPr>
      </p:pic>
      <p:sp>
        <p:nvSpPr>
          <p:cNvPr id="5" name="TextBox 4">
            <a:extLst>
              <a:ext uri="{FF2B5EF4-FFF2-40B4-BE49-F238E27FC236}">
                <a16:creationId xmlns:a16="http://schemas.microsoft.com/office/drawing/2014/main" id="{086DBA27-53A0-258B-82DB-777DFECAE964}"/>
              </a:ext>
            </a:extLst>
          </p:cNvPr>
          <p:cNvSpPr txBox="1"/>
          <p:nvPr/>
        </p:nvSpPr>
        <p:spPr>
          <a:xfrm>
            <a:off x="846785" y="743111"/>
            <a:ext cx="6872438" cy="3985706"/>
          </a:xfrm>
          <a:prstGeom prst="rect">
            <a:avLst/>
          </a:prstGeom>
          <a:noFill/>
        </p:spPr>
        <p:txBody>
          <a:bodyPr wrap="square" rtlCol="0">
            <a:spAutoFit/>
          </a:bodyPr>
          <a:lstStyle/>
          <a:p>
            <a:pPr marL="0" marR="0">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404040"/>
                </a:solidFill>
                <a:effectLst/>
                <a:latin typeface="Times New Roman" panose="02020603050405020304" pitchFamily="18" charset="0"/>
                <a:ea typeface="Calibri" panose="020F0502020204030204" pitchFamily="34" charset="0"/>
                <a:cs typeface="Menlo" panose="020B0609030804020204" pitchFamily="49"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“Algorithmic Solution to Minesweeper.” </a:t>
            </a:r>
            <a:r>
              <a:rPr lang="en-US" sz="1100" i="1">
                <a:effectLst/>
                <a:latin typeface="Times New Roman" panose="02020603050405020304" pitchFamily="18" charset="0"/>
                <a:ea typeface="Calibri" panose="020F0502020204030204" pitchFamily="34" charset="0"/>
                <a:cs typeface="Times New Roman" panose="02020603050405020304" pitchFamily="18" charset="0"/>
              </a:rPr>
              <a:t>Stack Overflow</a:t>
            </a:r>
            <a:r>
              <a:rPr lang="en-US" sz="1100">
                <a:effectLst/>
                <a:latin typeface="Times New Roman" panose="02020603050405020304" pitchFamily="18" charset="0"/>
                <a:ea typeface="Calibri" panose="020F0502020204030204" pitchFamily="34" charset="0"/>
                <a:cs typeface="Times New Roman" panose="02020603050405020304" pitchFamily="18" charset="0"/>
              </a:rPr>
              <a:t>, 1 Jan. 2013,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stackoverflow.com</a:t>
            </a:r>
            <a:r>
              <a:rPr lang="en-US" sz="1100">
                <a:effectLst/>
                <a:latin typeface="Times New Roman" panose="02020603050405020304" pitchFamily="18" charset="0"/>
                <a:ea typeface="Calibri" panose="020F0502020204030204" pitchFamily="34" charset="0"/>
                <a:cs typeface="Times New Roman" panose="02020603050405020304" pitchFamily="18" charset="0"/>
              </a:rPr>
              <a:t>/questions/15957116/</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algorithmic-solution-to-minesweeper?noredirect</a:t>
            </a:r>
            <a:r>
              <a:rPr lang="en-US" sz="1100">
                <a:effectLst/>
                <a:latin typeface="Times New Roman" panose="02020603050405020304" pitchFamily="18" charset="0"/>
                <a:ea typeface="Calibri" panose="020F0502020204030204" pitchFamily="34" charset="0"/>
                <a:cs typeface="Times New Roman" panose="02020603050405020304" pitchFamily="18" charset="0"/>
              </a:rPr>
              <a:t>=1&amp;lq=1+https%3A%2F%2Fgithub.com%2FMing-Tang%2FMinesweeper%2Fblob%2Fmaster%2Fsrc%2Forg%2Fshinkirou%2Fminesweeper%2FMinesweeperSolver.java#L27.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Chang, Daniel.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Pygame</a:t>
            </a:r>
            <a:r>
              <a:rPr lang="en-US" sz="1100">
                <a:effectLst/>
                <a:latin typeface="Times New Roman" panose="02020603050405020304" pitchFamily="18" charset="0"/>
                <a:ea typeface="Calibri" panose="020F0502020204030204" pitchFamily="34" charset="0"/>
                <a:cs typeface="Times New Roman" panose="02020603050405020304" pitchFamily="18" charset="0"/>
              </a:rPr>
              <a:t>/Minesweeper at Main · DANIELCHANG2002/</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Pygame</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a:effectLst/>
                <a:latin typeface="Times New Roman" panose="02020603050405020304" pitchFamily="18" charset="0"/>
                <a:ea typeface="Calibri" panose="020F0502020204030204" pitchFamily="34" charset="0"/>
                <a:cs typeface="Times New Roman" panose="02020603050405020304" pitchFamily="18" charset="0"/>
              </a:rPr>
              <a:t>GitHub</a:t>
            </a:r>
            <a:r>
              <a:rPr lang="en-US" sz="1100">
                <a:effectLst/>
                <a:latin typeface="Times New Roman" panose="02020603050405020304" pitchFamily="18" charset="0"/>
                <a:ea typeface="Calibri" panose="020F0502020204030204" pitchFamily="34" charset="0"/>
                <a:cs typeface="Times New Roman" panose="02020603050405020304" pitchFamily="18" charset="0"/>
              </a:rPr>
              <a:t>, 2020,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github.com</a:t>
            </a:r>
            <a:r>
              <a:rPr lang="en-US" sz="1100">
                <a:effectLst/>
                <a:latin typeface="Times New Roman" panose="02020603050405020304" pitchFamily="18" charset="0"/>
                <a:ea typeface="Calibri" panose="020F0502020204030204" pitchFamily="34" charset="0"/>
                <a:cs typeface="Times New Roman" panose="02020603050405020304" pitchFamily="18" charset="0"/>
              </a:rPr>
              <a:t>/danielchang2002/</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Pygame</a:t>
            </a:r>
            <a:r>
              <a:rPr lang="en-US" sz="1100">
                <a:effectLst/>
                <a:latin typeface="Times New Roman" panose="02020603050405020304" pitchFamily="18" charset="0"/>
                <a:ea typeface="Calibri" panose="020F0502020204030204" pitchFamily="34" charset="0"/>
                <a:cs typeface="Times New Roman" panose="02020603050405020304" pitchFamily="18" charset="0"/>
              </a:rPr>
              <a:t>/tree/main/Minesweeper.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“Design Patterns.” </a:t>
            </a:r>
            <a:r>
              <a:rPr lang="en-US" sz="1100" i="1" err="1">
                <a:effectLst/>
                <a:latin typeface="Times New Roman" panose="02020603050405020304" pitchFamily="18" charset="0"/>
                <a:ea typeface="Calibri" panose="020F0502020204030204" pitchFamily="34" charset="0"/>
                <a:cs typeface="Times New Roman" panose="02020603050405020304" pitchFamily="18" charset="0"/>
              </a:rPr>
              <a:t>Refactoring.Guru</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refactoring.guru</a:t>
            </a:r>
            <a:r>
              <a:rPr lang="en-US" sz="1100">
                <a:effectLst/>
                <a:latin typeface="Times New Roman" panose="02020603050405020304" pitchFamily="18" charset="0"/>
                <a:ea typeface="Calibri" panose="020F0502020204030204" pitchFamily="34" charset="0"/>
                <a:cs typeface="Times New Roman" panose="02020603050405020304" pitchFamily="18" charset="0"/>
              </a:rPr>
              <a:t>/design-patterns. Accessed 18 Apr. 2024.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“How to Write Your Own Minesweeper Ai.” </a:t>
            </a:r>
            <a:r>
              <a:rPr lang="en-US" sz="1100" i="1">
                <a:effectLst/>
                <a:latin typeface="Times New Roman" panose="02020603050405020304" pitchFamily="18" charset="0"/>
                <a:ea typeface="Calibri" panose="020F0502020204030204" pitchFamily="34" charset="0"/>
                <a:cs typeface="Times New Roman" panose="02020603050405020304" pitchFamily="18" charset="0"/>
              </a:rPr>
              <a:t>Lucky’s Notes</a:t>
            </a:r>
            <a:r>
              <a:rPr lang="en-US" sz="1100">
                <a:effectLst/>
                <a:latin typeface="Times New Roman" panose="02020603050405020304" pitchFamily="18" charset="0"/>
                <a:ea typeface="Calibri" panose="020F0502020204030204" pitchFamily="34" charset="0"/>
                <a:cs typeface="Times New Roman" panose="02020603050405020304" pitchFamily="18" charset="0"/>
              </a:rPr>
              <a:t>, 5 Feb. 2017,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luckytoilet.wordpress.com</a:t>
            </a:r>
            <a:r>
              <a:rPr lang="en-US" sz="1100">
                <a:effectLst/>
                <a:latin typeface="Times New Roman" panose="02020603050405020304" pitchFamily="18" charset="0"/>
                <a:ea typeface="Calibri" panose="020F0502020204030204" pitchFamily="34" charset="0"/>
                <a:cs typeface="Times New Roman" panose="02020603050405020304" pitchFamily="18" charset="0"/>
              </a:rPr>
              <a:t>/2012/12/23/2125/.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Kaye, Richard. “Minesweeper and NP-Completeness.” </a:t>
            </a:r>
            <a:r>
              <a:rPr lang="en-US" sz="1100" i="1">
                <a:effectLst/>
                <a:latin typeface="Times New Roman" panose="02020603050405020304" pitchFamily="18" charset="0"/>
                <a:ea typeface="Calibri" panose="020F0502020204030204" pitchFamily="34" charset="0"/>
                <a:cs typeface="Times New Roman" panose="02020603050405020304" pitchFamily="18" charset="0"/>
              </a:rPr>
              <a:t>Minesweeper and NP-Completeness</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web.mat.bham.ac.uk</a:t>
            </a:r>
            <a:r>
              <a:rPr lang="en-US" sz="1100">
                <a:effectLst/>
                <a:latin typeface="Times New Roman" panose="02020603050405020304" pitchFamily="18" charset="0"/>
                <a:ea typeface="Calibri" panose="020F0502020204030204" pitchFamily="34" charset="0"/>
                <a:cs typeface="Times New Roman" panose="02020603050405020304" pitchFamily="18" charset="0"/>
              </a:rPr>
              <a:t>/</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R.W.Kaye</a:t>
            </a:r>
            <a:r>
              <a:rPr lang="en-US" sz="1100">
                <a:effectLst/>
                <a:latin typeface="Times New Roman" panose="02020603050405020304" pitchFamily="18" charset="0"/>
                <a:ea typeface="Calibri" panose="020F0502020204030204" pitchFamily="34" charset="0"/>
                <a:cs typeface="Times New Roman" panose="02020603050405020304" pitchFamily="18" charset="0"/>
              </a:rPr>
              <a:t>/</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minesw</a:t>
            </a:r>
            <a:r>
              <a:rPr lang="en-US" sz="1100">
                <a:effectLst/>
                <a:latin typeface="Times New Roman" panose="02020603050405020304" pitchFamily="18" charset="0"/>
                <a:ea typeface="Calibri" panose="020F0502020204030204" pitchFamily="34" charset="0"/>
                <a:cs typeface="Times New Roman" panose="02020603050405020304" pitchFamily="18" charset="0"/>
              </a:rPr>
              <a:t>/</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ordmsw.htm</a:t>
            </a:r>
            <a:r>
              <a:rPr lang="en-US" sz="1100">
                <a:effectLst/>
                <a:latin typeface="Times New Roman" panose="02020603050405020304" pitchFamily="18" charset="0"/>
                <a:ea typeface="Calibri" panose="020F0502020204030204" pitchFamily="34" charset="0"/>
                <a:cs typeface="Times New Roman" panose="02020603050405020304" pitchFamily="18" charset="0"/>
              </a:rPr>
              <a:t>. Accessed 18 Apr. 2024.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Kaye, Richard. </a:t>
            </a:r>
            <a:r>
              <a:rPr lang="en-US" sz="1100" i="1">
                <a:effectLst/>
                <a:latin typeface="Times New Roman" panose="02020603050405020304" pitchFamily="18" charset="0"/>
                <a:ea typeface="Calibri" panose="020F0502020204030204" pitchFamily="34" charset="0"/>
                <a:cs typeface="Times New Roman" panose="02020603050405020304" pitchFamily="18" charset="0"/>
              </a:rPr>
              <a:t>Minesweeper Is NP-Complete.</a:t>
            </a:r>
            <a:r>
              <a:rPr lang="en-US" sz="1100">
                <a:effectLst/>
                <a:latin typeface="Times New Roman" panose="02020603050405020304" pitchFamily="18" charset="0"/>
                <a:ea typeface="Calibri" panose="020F0502020204030204" pitchFamily="34" charset="0"/>
                <a:cs typeface="Times New Roman" panose="02020603050405020304" pitchFamily="18" charset="0"/>
              </a:rPr>
              <a:t>, 2000,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www.minesweeper.info</a:t>
            </a:r>
            <a:r>
              <a:rPr lang="en-US" sz="1100">
                <a:effectLst/>
                <a:latin typeface="Times New Roman" panose="02020603050405020304" pitchFamily="18" charset="0"/>
                <a:ea typeface="Calibri" panose="020F0502020204030204" pitchFamily="34" charset="0"/>
                <a:cs typeface="Times New Roman" panose="02020603050405020304" pitchFamily="18" charset="0"/>
              </a:rPr>
              <a:t>/articles/</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MinesweeperIsNPComplete.pdf</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“Microsoft Windows 3.10.” </a:t>
            </a:r>
            <a:r>
              <a:rPr lang="en-US" sz="1100" i="1">
                <a:effectLst/>
                <a:latin typeface="Times New Roman" panose="02020603050405020304" pitchFamily="18" charset="0"/>
                <a:ea typeface="Calibri" panose="020F0502020204030204" pitchFamily="34" charset="0"/>
                <a:cs typeface="Times New Roman" panose="02020603050405020304" pitchFamily="18" charset="0"/>
              </a:rPr>
              <a:t>Microsoft Windows 3.10</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www.pcjs.org</a:t>
            </a:r>
            <a:r>
              <a:rPr lang="en-US" sz="1100">
                <a:effectLst/>
                <a:latin typeface="Times New Roman" panose="02020603050405020304" pitchFamily="18" charset="0"/>
                <a:ea typeface="Calibri" panose="020F0502020204030204" pitchFamily="34" charset="0"/>
                <a:cs typeface="Times New Roman" panose="02020603050405020304" pitchFamily="18" charset="0"/>
              </a:rPr>
              <a:t>/software/pcx86/sys/windows/3.10/. Accessed 18 Apr. 2024.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sz="1100">
                <a:effectLst/>
                <a:latin typeface="Times New Roman" panose="02020603050405020304" pitchFamily="18" charset="0"/>
                <a:ea typeface="Calibri" panose="020F0502020204030204" pitchFamily="34" charset="0"/>
                <a:cs typeface="Times New Roman" panose="02020603050405020304" pitchFamily="18" charset="0"/>
              </a:rPr>
              <a:t>“Minesweeper Solving Algorithm.” </a:t>
            </a:r>
            <a:r>
              <a:rPr lang="en-US" sz="1100" i="1">
                <a:effectLst/>
                <a:latin typeface="Times New Roman" panose="02020603050405020304" pitchFamily="18" charset="0"/>
                <a:ea typeface="Calibri" panose="020F0502020204030204" pitchFamily="34" charset="0"/>
                <a:cs typeface="Times New Roman" panose="02020603050405020304" pitchFamily="18" charset="0"/>
              </a:rPr>
              <a:t>Stack Overflow</a:t>
            </a:r>
            <a:r>
              <a:rPr lang="en-US" sz="1100">
                <a:effectLst/>
                <a:latin typeface="Times New Roman" panose="02020603050405020304" pitchFamily="18" charset="0"/>
                <a:ea typeface="Calibri" panose="020F0502020204030204" pitchFamily="34" charset="0"/>
                <a:cs typeface="Times New Roman" panose="02020603050405020304" pitchFamily="18" charset="0"/>
              </a:rPr>
              <a:t>, 1 Aug. 2022,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stackoverflow.com</a:t>
            </a:r>
            <a:r>
              <a:rPr lang="en-US" sz="1100">
                <a:effectLst/>
                <a:latin typeface="Times New Roman" panose="02020603050405020304" pitchFamily="18" charset="0"/>
                <a:ea typeface="Calibri" panose="020F0502020204030204" pitchFamily="34" charset="0"/>
                <a:cs typeface="Times New Roman" panose="02020603050405020304" pitchFamily="18" charset="0"/>
              </a:rPr>
              <a:t>/questions/1738128/minesweeper-solving-algorithm.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pPr>
            <a:r>
              <a:rPr lang="en-US" sz="1100" err="1">
                <a:effectLst/>
                <a:latin typeface="Times New Roman" panose="02020603050405020304" pitchFamily="18" charset="0"/>
                <a:ea typeface="Calibri" panose="020F0502020204030204" pitchFamily="34" charset="0"/>
                <a:cs typeface="Times New Roman" panose="02020603050405020304" pitchFamily="18" charset="0"/>
              </a:rPr>
              <a:t>Pradipta</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Nayotama</a:t>
            </a:r>
            <a:r>
              <a:rPr lang="en-US" sz="1100">
                <a:effectLst/>
                <a:latin typeface="Times New Roman" panose="02020603050405020304" pitchFamily="18" charset="0"/>
                <a:ea typeface="Calibri" panose="020F0502020204030204" pitchFamily="34" charset="0"/>
                <a:cs typeface="Times New Roman" panose="02020603050405020304" pitchFamily="18" charset="0"/>
              </a:rPr>
              <a:t>. </a:t>
            </a:r>
            <a:r>
              <a:rPr lang="en-US" sz="1100" i="1">
                <a:effectLst/>
                <a:latin typeface="Times New Roman" panose="02020603050405020304" pitchFamily="18" charset="0"/>
                <a:ea typeface="Calibri" panose="020F0502020204030204" pitchFamily="34" charset="0"/>
                <a:cs typeface="Times New Roman" panose="02020603050405020304" pitchFamily="18" charset="0"/>
              </a:rPr>
              <a:t>Implementation of Backtracking Algorithm in Minesweeper</a:t>
            </a:r>
            <a:r>
              <a:rPr lang="en-US" sz="1100">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informatika.stei.itb.ac.id</a:t>
            </a:r>
            <a:r>
              <a:rPr lang="en-US" sz="1100">
                <a:effectLst/>
                <a:latin typeface="Times New Roman" panose="02020603050405020304" pitchFamily="18" charset="0"/>
                <a:ea typeface="Calibri" panose="020F0502020204030204" pitchFamily="34" charset="0"/>
                <a:cs typeface="Times New Roman" panose="02020603050405020304" pitchFamily="18" charset="0"/>
              </a:rPr>
              <a:t>/~</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rinaldi.munir</a:t>
            </a:r>
            <a:r>
              <a:rPr lang="en-US" sz="1100">
                <a:effectLst/>
                <a:latin typeface="Times New Roman" panose="02020603050405020304" pitchFamily="18" charset="0"/>
                <a:ea typeface="Calibri" panose="020F0502020204030204" pitchFamily="34" charset="0"/>
                <a:cs typeface="Times New Roman" panose="02020603050405020304" pitchFamily="18" charset="0"/>
              </a:rPr>
              <a:t>/</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Stmik</a:t>
            </a:r>
            <a:r>
              <a:rPr lang="en-US" sz="1100">
                <a:effectLst/>
                <a:latin typeface="Times New Roman" panose="02020603050405020304" pitchFamily="18" charset="0"/>
                <a:ea typeface="Calibri" panose="020F0502020204030204" pitchFamily="34" charset="0"/>
                <a:cs typeface="Times New Roman" panose="02020603050405020304" pitchFamily="18" charset="0"/>
              </a:rPr>
              <a:t>/2021-2022/</a:t>
            </a:r>
            <a:r>
              <a:rPr lang="en-US" sz="1100" err="1">
                <a:effectLst/>
                <a:latin typeface="Times New Roman" panose="02020603050405020304" pitchFamily="18" charset="0"/>
                <a:ea typeface="Calibri" panose="020F0502020204030204" pitchFamily="34" charset="0"/>
                <a:cs typeface="Times New Roman" panose="02020603050405020304" pitchFamily="18" charset="0"/>
              </a:rPr>
              <a:t>Makalah</a:t>
            </a:r>
            <a:r>
              <a:rPr lang="en-US" sz="1100">
                <a:effectLst/>
                <a:latin typeface="Times New Roman" panose="02020603050405020304" pitchFamily="18" charset="0"/>
                <a:ea typeface="Calibri" panose="020F0502020204030204" pitchFamily="34" charset="0"/>
                <a:cs typeface="Times New Roman" panose="02020603050405020304" pitchFamily="18" charset="0"/>
              </a:rPr>
              <a:t>/Makalah-IF2211-Stima-2022-K2%20(34).pdf. </a:t>
            </a:r>
          </a:p>
          <a:p>
            <a:pPr marL="457200" marR="0" indent="-457200">
              <a:spcBef>
                <a:spcPts val="0"/>
              </a:spcBef>
              <a:spcAft>
                <a:spcPts val="0"/>
              </a:spcAft>
            </a:pPr>
            <a:endParaRPr lang="en-US" sz="1100">
              <a:latin typeface="Times New Roman" panose="02020603050405020304" pitchFamily="18" charset="0"/>
              <a:ea typeface="Calibri" panose="020F0502020204030204" pitchFamily="34" charset="0"/>
              <a:cs typeface="Times New Roman" panose="02020603050405020304" pitchFamily="18" charset="0"/>
            </a:endParaRPr>
          </a:p>
          <a:p>
            <a:pPr marL="457200" indent="-457200"/>
            <a:r>
              <a:rPr lang="en-US" sz="1100" err="1">
                <a:latin typeface="Times New Roman" panose="02020603050405020304" pitchFamily="18" charset="0"/>
                <a:cs typeface="Times New Roman" panose="02020603050405020304" pitchFamily="18" charset="0"/>
              </a:rPr>
              <a:t>ChatGPT</a:t>
            </a:r>
            <a:r>
              <a:rPr lang="en-US" sz="1100">
                <a:latin typeface="Times New Roman" panose="02020603050405020304" pitchFamily="18" charset="0"/>
                <a:cs typeface="Times New Roman" panose="02020603050405020304" pitchFamily="18" charset="0"/>
              </a:rPr>
              <a:t> was used to aid in the construction of unit tests and to review code and check for correctness</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100"/>
          </a:p>
        </p:txBody>
      </p:sp>
    </p:spTree>
    <p:extLst>
      <p:ext uri="{BB962C8B-B14F-4D97-AF65-F5344CB8AC3E}">
        <p14:creationId xmlns:p14="http://schemas.microsoft.com/office/powerpoint/2010/main" val="394653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922" name="Google Shape;1171;p51">
            <a:extLst>
              <a:ext uri="{FF2B5EF4-FFF2-40B4-BE49-F238E27FC236}">
                <a16:creationId xmlns:a16="http://schemas.microsoft.com/office/drawing/2014/main" id="{C6A35208-9228-3AB2-30A3-7C3A15DBB5FD}"/>
              </a:ext>
            </a:extLst>
          </p:cNvPr>
          <p:cNvGrpSpPr/>
          <p:nvPr/>
        </p:nvGrpSpPr>
        <p:grpSpPr>
          <a:xfrm>
            <a:off x="196770" y="92598"/>
            <a:ext cx="8681011" cy="4953966"/>
            <a:chOff x="2974275" y="1679475"/>
            <a:chExt cx="2027473" cy="2041809"/>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288899"/>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969887"/>
              <a:ext cx="1972925" cy="21906"/>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4076" y="1964973"/>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46"/>
          <p:cNvSpPr txBox="1">
            <a:spLocks noGrp="1"/>
          </p:cNvSpPr>
          <p:nvPr>
            <p:ph type="subTitle" idx="1"/>
          </p:nvPr>
        </p:nvSpPr>
        <p:spPr>
          <a:xfrm flipH="1">
            <a:off x="1609690" y="147340"/>
            <a:ext cx="5719876" cy="44919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lang="en-US" sz="3200">
                <a:solidFill>
                  <a:schemeClr val="bg1"/>
                </a:solidFill>
                <a:latin typeface="Press Start 2P"/>
                <a:sym typeface="Press Start 2P"/>
              </a:rPr>
              <a:t>Minesweeper</a:t>
            </a:r>
            <a:endParaRPr kumimoji="0" lang="en-US" sz="2000" b="0" i="0" u="none" strike="noStrike" kern="0" cap="none" spc="0" normalizeH="0" baseline="0" noProof="0">
              <a:ln>
                <a:noFill/>
              </a:ln>
              <a:solidFill>
                <a:schemeClr val="bg1"/>
              </a:solidFill>
              <a:effectLst/>
              <a:uLnTx/>
              <a:uFillTx/>
              <a:latin typeface="Press Start 2P"/>
              <a:sym typeface="Press Start 2P"/>
            </a:endParaRPr>
          </a:p>
        </p:txBody>
      </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3"/>
          <a:stretch>
            <a:fillRect/>
          </a:stretch>
        </p:blipFill>
        <p:spPr>
          <a:xfrm>
            <a:off x="261209" y="120272"/>
            <a:ext cx="699136" cy="67694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4"/>
          <a:stretch>
            <a:fillRect/>
          </a:stretch>
        </p:blipFill>
        <p:spPr>
          <a:xfrm>
            <a:off x="8059211" y="127050"/>
            <a:ext cx="649345" cy="658240"/>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5"/>
          <a:stretch>
            <a:fillRect/>
          </a:stretch>
        </p:blipFill>
        <p:spPr>
          <a:xfrm>
            <a:off x="7390473" y="134879"/>
            <a:ext cx="657501" cy="639967"/>
          </a:xfrm>
          <a:prstGeom prst="rect">
            <a:avLst/>
          </a:prstGeom>
        </p:spPr>
      </p:pic>
      <p:pic>
        <p:nvPicPr>
          <p:cNvPr id="1000" name="Picture 999" descr="A screenshot of a game&#10;&#10;Description automatically generated">
            <a:extLst>
              <a:ext uri="{FF2B5EF4-FFF2-40B4-BE49-F238E27FC236}">
                <a16:creationId xmlns:a16="http://schemas.microsoft.com/office/drawing/2014/main" id="{B9E58998-8F66-4979-C1F0-17178E82A3B3}"/>
              </a:ext>
            </a:extLst>
          </p:cNvPr>
          <p:cNvPicPr>
            <a:picLocks noChangeAspect="1"/>
          </p:cNvPicPr>
          <p:nvPr/>
        </p:nvPicPr>
        <p:blipFill>
          <a:blip r:embed="rId6"/>
          <a:stretch>
            <a:fillRect/>
          </a:stretch>
        </p:blipFill>
        <p:spPr>
          <a:xfrm>
            <a:off x="598736" y="979490"/>
            <a:ext cx="2590800" cy="3924300"/>
          </a:xfrm>
          <a:prstGeom prst="rect">
            <a:avLst/>
          </a:prstGeom>
        </p:spPr>
      </p:pic>
      <p:sp>
        <p:nvSpPr>
          <p:cNvPr id="913" name="TextBox 912">
            <a:extLst>
              <a:ext uri="{FF2B5EF4-FFF2-40B4-BE49-F238E27FC236}">
                <a16:creationId xmlns:a16="http://schemas.microsoft.com/office/drawing/2014/main" id="{A75AA68C-1B88-1A57-5B88-5418BC6CA3E1}"/>
              </a:ext>
            </a:extLst>
          </p:cNvPr>
          <p:cNvSpPr txBox="1"/>
          <p:nvPr/>
        </p:nvSpPr>
        <p:spPr>
          <a:xfrm>
            <a:off x="3838880" y="1172098"/>
            <a:ext cx="4496597" cy="3293209"/>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Inconsolata"/>
                <a:ea typeface="Inconsolata"/>
                <a:sym typeface="Inconsolata"/>
              </a:rPr>
              <a:t>Grid of hidden spaces – empty or mine</a:t>
            </a:r>
          </a:p>
          <a:p>
            <a:pPr marL="285750" indent="-285750">
              <a:buFont typeface="Arial" panose="020B0604020202020204" pitchFamily="34" charset="0"/>
              <a:buChar char="•"/>
            </a:pPr>
            <a:endParaRPr kumimoji="0" lang="en-US" sz="1600" b="0" i="0" u="none" strike="noStrike" kern="0" cap="none" spc="0" normalizeH="0" baseline="0" noProof="0">
              <a:ln>
                <a:noFill/>
              </a:ln>
              <a:solidFill>
                <a:srgbClr val="000000"/>
              </a:solidFill>
              <a:effectLst/>
              <a:uLnTx/>
              <a:uFillTx/>
              <a:latin typeface="Inconsolata"/>
              <a:ea typeface="Inconsolata"/>
              <a:sym typeface="Inconsolata"/>
            </a:endParaRPr>
          </a:p>
          <a:p>
            <a:pPr marL="285750" indent="-285750">
              <a:buFont typeface="Arial" panose="020B0604020202020204" pitchFamily="34" charset="0"/>
              <a:buChar char="•"/>
            </a:pPr>
            <a:r>
              <a:rPr lang="en-US" sz="1600">
                <a:latin typeface="Inconsolata"/>
                <a:ea typeface="Inconsolata"/>
                <a:sym typeface="Inconsolata"/>
              </a:rPr>
              <a:t>Click to reveal a space – empty, mine, or number</a:t>
            </a:r>
          </a:p>
          <a:p>
            <a:pPr marL="285750" indent="-285750">
              <a:buFont typeface="Arial" panose="020B0604020202020204" pitchFamily="34" charset="0"/>
              <a:buChar char="•"/>
            </a:pPr>
            <a:endParaRPr lang="en-US" sz="1600">
              <a:latin typeface="Inconsolata"/>
              <a:ea typeface="Inconsolata"/>
              <a:sym typeface="Inconsolata"/>
            </a:endParaRPr>
          </a:p>
          <a:p>
            <a:pPr marL="285750" indent="-285750">
              <a:buFont typeface="Arial" panose="020B0604020202020204" pitchFamily="34" charset="0"/>
              <a:buChar char="•"/>
            </a:pPr>
            <a:r>
              <a:rPr lang="en-US" sz="1600">
                <a:latin typeface="Inconsolata"/>
                <a:ea typeface="Inconsolata"/>
                <a:sym typeface="Inconsolata"/>
              </a:rPr>
              <a:t>Right-click to place a flag and identify a mine</a:t>
            </a:r>
          </a:p>
          <a:p>
            <a:pPr marL="285750" indent="-285750">
              <a:buFont typeface="Arial" panose="020B0604020202020204" pitchFamily="34" charset="0"/>
              <a:buChar char="•"/>
            </a:pPr>
            <a:endParaRPr lang="en-US" sz="1600">
              <a:latin typeface="Inconsolata"/>
              <a:ea typeface="Inconsolata"/>
              <a:sym typeface="Inconsolata"/>
            </a:endParaRPr>
          </a:p>
          <a:p>
            <a:pPr marL="285750" indent="-285750">
              <a:buFont typeface="Arial" panose="020B0604020202020204" pitchFamily="34" charset="0"/>
              <a:buChar char="•"/>
            </a:pPr>
            <a:r>
              <a:rPr lang="en-US" sz="1600">
                <a:latin typeface="Inconsolata"/>
                <a:ea typeface="Inconsolata"/>
                <a:sym typeface="Inconsolata"/>
              </a:rPr>
              <a:t>Game over when mine is revealed</a:t>
            </a:r>
          </a:p>
          <a:p>
            <a:pPr marL="285750" indent="-285750">
              <a:buFont typeface="Arial" panose="020B0604020202020204" pitchFamily="34" charset="0"/>
              <a:buChar char="•"/>
            </a:pPr>
            <a:endParaRPr lang="en-US" sz="1600">
              <a:latin typeface="Inconsolata"/>
              <a:ea typeface="Inconsolata"/>
              <a:sym typeface="Inconsolata"/>
            </a:endParaRPr>
          </a:p>
          <a:p>
            <a:pPr marL="285750" indent="-285750">
              <a:buFont typeface="Arial" panose="020B0604020202020204" pitchFamily="34" charset="0"/>
              <a:buChar char="•"/>
            </a:pPr>
            <a:r>
              <a:rPr lang="en-US" sz="1600">
                <a:latin typeface="Inconsolata"/>
                <a:ea typeface="Inconsolata"/>
                <a:sym typeface="Inconsolata"/>
              </a:rPr>
              <a:t>Game is won when all mines are flagged</a:t>
            </a:r>
          </a:p>
          <a:p>
            <a:pPr marL="285750" indent="-285750">
              <a:buFont typeface="Arial" panose="020B0604020202020204" pitchFamily="34" charset="0"/>
              <a:buChar char="•"/>
            </a:pPr>
            <a:endParaRPr lang="en-US" sz="1600">
              <a:latin typeface="Inconsolata"/>
              <a:ea typeface="Inconsolata"/>
              <a:sym typeface="Inconsolata"/>
            </a:endParaRPr>
          </a:p>
          <a:p>
            <a:pPr marL="285750" indent="-285750">
              <a:buFont typeface="Arial" panose="020B0604020202020204" pitchFamily="34" charset="0"/>
              <a:buChar char="•"/>
            </a:pPr>
            <a:r>
              <a:rPr lang="en-US" sz="1600">
                <a:latin typeface="Inconsolata"/>
                <a:ea typeface="Inconsolata"/>
                <a:sym typeface="Inconsolata"/>
              </a:rPr>
              <a:t>Minesweeper is NP-Complete</a:t>
            </a:r>
            <a:endParaRPr lang="en-US" sz="1600"/>
          </a:p>
        </p:txBody>
      </p:sp>
    </p:spTree>
    <p:extLst>
      <p:ext uri="{BB962C8B-B14F-4D97-AF65-F5344CB8AC3E}">
        <p14:creationId xmlns:p14="http://schemas.microsoft.com/office/powerpoint/2010/main" val="2409551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922" name="Google Shape;1171;p51">
            <a:extLst>
              <a:ext uri="{FF2B5EF4-FFF2-40B4-BE49-F238E27FC236}">
                <a16:creationId xmlns:a16="http://schemas.microsoft.com/office/drawing/2014/main" id="{C6A35208-9228-3AB2-30A3-7C3A15DBB5FD}"/>
              </a:ext>
            </a:extLst>
          </p:cNvPr>
          <p:cNvGrpSpPr/>
          <p:nvPr/>
        </p:nvGrpSpPr>
        <p:grpSpPr>
          <a:xfrm>
            <a:off x="196770" y="92598"/>
            <a:ext cx="8681011" cy="4953966"/>
            <a:chOff x="2974275" y="1679475"/>
            <a:chExt cx="2027473" cy="2041809"/>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288899"/>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969887"/>
              <a:ext cx="1972925" cy="21906"/>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4076" y="1964973"/>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46"/>
          <p:cNvSpPr txBox="1">
            <a:spLocks noGrp="1"/>
          </p:cNvSpPr>
          <p:nvPr>
            <p:ph type="subTitle" idx="1"/>
          </p:nvPr>
        </p:nvSpPr>
        <p:spPr>
          <a:xfrm flipH="1">
            <a:off x="1609690" y="147340"/>
            <a:ext cx="5719876" cy="44919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lang="en-US" sz="3200">
                <a:solidFill>
                  <a:schemeClr val="bg1"/>
                </a:solidFill>
                <a:latin typeface="Press Start 2P"/>
                <a:sym typeface="Press Start 2P"/>
              </a:rPr>
              <a:t>4+1 Diagrams</a:t>
            </a:r>
            <a:endParaRPr kumimoji="0" lang="en-US" sz="2000" b="0" i="0" u="none" strike="noStrike" kern="0" cap="none" spc="0" normalizeH="0" baseline="0" noProof="0">
              <a:ln>
                <a:noFill/>
              </a:ln>
              <a:solidFill>
                <a:schemeClr val="bg1"/>
              </a:solidFill>
              <a:effectLst/>
              <a:uLnTx/>
              <a:uFillTx/>
              <a:latin typeface="Press Start 2P"/>
              <a:sym typeface="Press Start 2P"/>
            </a:endParaRPr>
          </a:p>
        </p:txBody>
      </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3"/>
          <a:stretch>
            <a:fillRect/>
          </a:stretch>
        </p:blipFill>
        <p:spPr>
          <a:xfrm>
            <a:off x="261209" y="120272"/>
            <a:ext cx="699136" cy="67694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4"/>
          <a:stretch>
            <a:fillRect/>
          </a:stretch>
        </p:blipFill>
        <p:spPr>
          <a:xfrm>
            <a:off x="8059211" y="127050"/>
            <a:ext cx="649345" cy="658240"/>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5"/>
          <a:stretch>
            <a:fillRect/>
          </a:stretch>
        </p:blipFill>
        <p:spPr>
          <a:xfrm>
            <a:off x="7390473" y="134879"/>
            <a:ext cx="657501" cy="639967"/>
          </a:xfrm>
          <a:prstGeom prst="rect">
            <a:avLst/>
          </a:prstGeom>
        </p:spPr>
      </p:pic>
      <p:pic>
        <p:nvPicPr>
          <p:cNvPr id="5" name="Picture 4" descr="A diagram of a person&#10;&#10;Description automatically generated">
            <a:extLst>
              <a:ext uri="{FF2B5EF4-FFF2-40B4-BE49-F238E27FC236}">
                <a16:creationId xmlns:a16="http://schemas.microsoft.com/office/drawing/2014/main" id="{71ACA847-1045-6181-8CBC-1F995B309FD1}"/>
              </a:ext>
            </a:extLst>
          </p:cNvPr>
          <p:cNvPicPr>
            <a:picLocks noChangeAspect="1"/>
          </p:cNvPicPr>
          <p:nvPr/>
        </p:nvPicPr>
        <p:blipFill rotWithShape="1">
          <a:blip r:embed="rId6"/>
          <a:srcRect l="9072" t="395" r="12058" b="47375"/>
          <a:stretch/>
        </p:blipFill>
        <p:spPr>
          <a:xfrm>
            <a:off x="5034181" y="906126"/>
            <a:ext cx="3590180" cy="3076829"/>
          </a:xfrm>
          <a:prstGeom prst="rect">
            <a:avLst/>
          </a:prstGeom>
        </p:spPr>
      </p:pic>
      <p:pic>
        <p:nvPicPr>
          <p:cNvPr id="7" name="Picture 6" descr="A screenshot of a graph&#10;&#10;Description automatically generated">
            <a:extLst>
              <a:ext uri="{FF2B5EF4-FFF2-40B4-BE49-F238E27FC236}">
                <a16:creationId xmlns:a16="http://schemas.microsoft.com/office/drawing/2014/main" id="{B30817C7-D273-F42D-952F-E98F1A86F9C8}"/>
              </a:ext>
            </a:extLst>
          </p:cNvPr>
          <p:cNvPicPr>
            <a:picLocks noChangeAspect="1"/>
          </p:cNvPicPr>
          <p:nvPr/>
        </p:nvPicPr>
        <p:blipFill rotWithShape="1">
          <a:blip r:embed="rId7"/>
          <a:srcRect l="23209" r="16811" b="56930"/>
          <a:stretch/>
        </p:blipFill>
        <p:spPr>
          <a:xfrm>
            <a:off x="1948770" y="1982663"/>
            <a:ext cx="3040675" cy="2825597"/>
          </a:xfrm>
          <a:prstGeom prst="rect">
            <a:avLst/>
          </a:prstGeom>
        </p:spPr>
      </p:pic>
      <p:pic>
        <p:nvPicPr>
          <p:cNvPr id="9" name="Picture 8" descr="A screen shot of a computer&#10;&#10;Description automatically generated">
            <a:extLst>
              <a:ext uri="{FF2B5EF4-FFF2-40B4-BE49-F238E27FC236}">
                <a16:creationId xmlns:a16="http://schemas.microsoft.com/office/drawing/2014/main" id="{F31097EF-0189-C596-9CF0-D8C5697B973E}"/>
              </a:ext>
            </a:extLst>
          </p:cNvPr>
          <p:cNvPicPr>
            <a:picLocks noChangeAspect="1"/>
          </p:cNvPicPr>
          <p:nvPr/>
        </p:nvPicPr>
        <p:blipFill rotWithShape="1">
          <a:blip r:embed="rId8"/>
          <a:srcRect l="30845" r="29225" b="66091"/>
          <a:stretch/>
        </p:blipFill>
        <p:spPr>
          <a:xfrm>
            <a:off x="303477" y="904356"/>
            <a:ext cx="1955304" cy="2148793"/>
          </a:xfrm>
          <a:prstGeom prst="rect">
            <a:avLst/>
          </a:prstGeom>
        </p:spPr>
      </p:pic>
    </p:spTree>
    <p:extLst>
      <p:ext uri="{BB962C8B-B14F-4D97-AF65-F5344CB8AC3E}">
        <p14:creationId xmlns:p14="http://schemas.microsoft.com/office/powerpoint/2010/main" val="2847203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922" name="Google Shape;1171;p51">
            <a:extLst>
              <a:ext uri="{FF2B5EF4-FFF2-40B4-BE49-F238E27FC236}">
                <a16:creationId xmlns:a16="http://schemas.microsoft.com/office/drawing/2014/main" id="{C6A35208-9228-3AB2-30A3-7C3A15DBB5FD}"/>
              </a:ext>
            </a:extLst>
          </p:cNvPr>
          <p:cNvGrpSpPr/>
          <p:nvPr/>
        </p:nvGrpSpPr>
        <p:grpSpPr>
          <a:xfrm>
            <a:off x="196770" y="92598"/>
            <a:ext cx="8681011" cy="4953966"/>
            <a:chOff x="2974275" y="1679475"/>
            <a:chExt cx="2027473" cy="2041809"/>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288899"/>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969887"/>
              <a:ext cx="1972925" cy="21906"/>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4076" y="1964973"/>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46"/>
          <p:cNvSpPr txBox="1">
            <a:spLocks noGrp="1"/>
          </p:cNvSpPr>
          <p:nvPr>
            <p:ph type="subTitle" idx="1"/>
          </p:nvPr>
        </p:nvSpPr>
        <p:spPr>
          <a:xfrm flipH="1">
            <a:off x="1609690" y="147340"/>
            <a:ext cx="5719876" cy="44919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lang="en-US" sz="3200">
                <a:solidFill>
                  <a:schemeClr val="bg1"/>
                </a:solidFill>
                <a:latin typeface="Press Start 2P"/>
                <a:sym typeface="Press Start 2P"/>
              </a:rPr>
              <a:t>4+1 Diagrams</a:t>
            </a:r>
            <a:endParaRPr kumimoji="0" lang="en-US" sz="2000" b="0" i="0" u="none" strike="noStrike" kern="0" cap="none" spc="0" normalizeH="0" baseline="0" noProof="0">
              <a:ln>
                <a:noFill/>
              </a:ln>
              <a:solidFill>
                <a:schemeClr val="bg1"/>
              </a:solidFill>
              <a:effectLst/>
              <a:uLnTx/>
              <a:uFillTx/>
              <a:latin typeface="Press Start 2P"/>
              <a:sym typeface="Press Start 2P"/>
            </a:endParaRPr>
          </a:p>
        </p:txBody>
      </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3"/>
          <a:stretch>
            <a:fillRect/>
          </a:stretch>
        </p:blipFill>
        <p:spPr>
          <a:xfrm>
            <a:off x="261209" y="120272"/>
            <a:ext cx="699136" cy="67694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4"/>
          <a:stretch>
            <a:fillRect/>
          </a:stretch>
        </p:blipFill>
        <p:spPr>
          <a:xfrm>
            <a:off x="8059211" y="127050"/>
            <a:ext cx="649345" cy="658240"/>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5"/>
          <a:stretch>
            <a:fillRect/>
          </a:stretch>
        </p:blipFill>
        <p:spPr>
          <a:xfrm>
            <a:off x="7390473" y="134879"/>
            <a:ext cx="657501" cy="639967"/>
          </a:xfrm>
          <a:prstGeom prst="rect">
            <a:avLst/>
          </a:prstGeom>
        </p:spPr>
      </p:pic>
      <p:pic>
        <p:nvPicPr>
          <p:cNvPr id="3" name="Picture 2" descr="A diagram of a game&#10;&#10;Description automatically generated">
            <a:extLst>
              <a:ext uri="{FF2B5EF4-FFF2-40B4-BE49-F238E27FC236}">
                <a16:creationId xmlns:a16="http://schemas.microsoft.com/office/drawing/2014/main" id="{53EA96C5-0A6F-13E4-63FE-FBE4FF945B71}"/>
              </a:ext>
            </a:extLst>
          </p:cNvPr>
          <p:cNvPicPr>
            <a:picLocks noChangeAspect="1"/>
          </p:cNvPicPr>
          <p:nvPr/>
        </p:nvPicPr>
        <p:blipFill rotWithShape="1">
          <a:blip r:embed="rId6"/>
          <a:srcRect l="13763" t="14210" r="15576" b="9578"/>
          <a:stretch/>
        </p:blipFill>
        <p:spPr>
          <a:xfrm>
            <a:off x="957871" y="806973"/>
            <a:ext cx="2974774" cy="409832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E68D938-0B1F-0705-3AAF-628F2B863FE7}"/>
              </a:ext>
            </a:extLst>
          </p:cNvPr>
          <p:cNvPicPr>
            <a:picLocks noChangeAspect="1"/>
          </p:cNvPicPr>
          <p:nvPr/>
        </p:nvPicPr>
        <p:blipFill rotWithShape="1">
          <a:blip r:embed="rId7"/>
          <a:srcRect r="38354" b="46071"/>
          <a:stretch/>
        </p:blipFill>
        <p:spPr>
          <a:xfrm>
            <a:off x="4418523" y="742371"/>
            <a:ext cx="3672675" cy="4157934"/>
          </a:xfrm>
          <a:prstGeom prst="rect">
            <a:avLst/>
          </a:prstGeom>
        </p:spPr>
      </p:pic>
    </p:spTree>
    <p:extLst>
      <p:ext uri="{BB962C8B-B14F-4D97-AF65-F5344CB8AC3E}">
        <p14:creationId xmlns:p14="http://schemas.microsoft.com/office/powerpoint/2010/main" val="1523420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922" name="Google Shape;1171;p51">
            <a:extLst>
              <a:ext uri="{FF2B5EF4-FFF2-40B4-BE49-F238E27FC236}">
                <a16:creationId xmlns:a16="http://schemas.microsoft.com/office/drawing/2014/main" id="{C6A35208-9228-3AB2-30A3-7C3A15DBB5FD}"/>
              </a:ext>
            </a:extLst>
          </p:cNvPr>
          <p:cNvGrpSpPr/>
          <p:nvPr/>
        </p:nvGrpSpPr>
        <p:grpSpPr>
          <a:xfrm>
            <a:off x="196770" y="92598"/>
            <a:ext cx="8681011" cy="4953966"/>
            <a:chOff x="2974275" y="1679475"/>
            <a:chExt cx="2027473" cy="2041809"/>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288899"/>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969887"/>
              <a:ext cx="1972925" cy="21906"/>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4076" y="1964973"/>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46"/>
          <p:cNvSpPr txBox="1">
            <a:spLocks noGrp="1"/>
          </p:cNvSpPr>
          <p:nvPr>
            <p:ph type="subTitle" idx="1"/>
          </p:nvPr>
        </p:nvSpPr>
        <p:spPr>
          <a:xfrm flipH="1">
            <a:off x="1609690" y="147340"/>
            <a:ext cx="5719876" cy="44919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lang="en-US" sz="3200">
                <a:solidFill>
                  <a:schemeClr val="bg1"/>
                </a:solidFill>
                <a:latin typeface="Press Start 2P"/>
                <a:sym typeface="Press Start 2P"/>
              </a:rPr>
              <a:t>4+1 Diagrams</a:t>
            </a:r>
            <a:endParaRPr kumimoji="0" lang="en-US" sz="2000" b="0" i="0" u="none" strike="noStrike" kern="0" cap="none" spc="0" normalizeH="0" baseline="0" noProof="0">
              <a:ln>
                <a:noFill/>
              </a:ln>
              <a:solidFill>
                <a:schemeClr val="bg1"/>
              </a:solidFill>
              <a:effectLst/>
              <a:uLnTx/>
              <a:uFillTx/>
              <a:latin typeface="Press Start 2P"/>
              <a:sym typeface="Press Start 2P"/>
            </a:endParaRPr>
          </a:p>
        </p:txBody>
      </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3"/>
          <a:stretch>
            <a:fillRect/>
          </a:stretch>
        </p:blipFill>
        <p:spPr>
          <a:xfrm>
            <a:off x="261209" y="120272"/>
            <a:ext cx="699136" cy="67694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4"/>
          <a:stretch>
            <a:fillRect/>
          </a:stretch>
        </p:blipFill>
        <p:spPr>
          <a:xfrm>
            <a:off x="8059211" y="127050"/>
            <a:ext cx="649345" cy="658240"/>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5"/>
          <a:stretch>
            <a:fillRect/>
          </a:stretch>
        </p:blipFill>
        <p:spPr>
          <a:xfrm>
            <a:off x="7390473" y="134879"/>
            <a:ext cx="657501" cy="639967"/>
          </a:xfrm>
          <a:prstGeom prst="rect">
            <a:avLst/>
          </a:prstGeom>
        </p:spPr>
      </p:pic>
      <p:pic>
        <p:nvPicPr>
          <p:cNvPr id="4" name="Picture 3" descr="A diagram of a computer&#10;&#10;Description automatically generated">
            <a:extLst>
              <a:ext uri="{FF2B5EF4-FFF2-40B4-BE49-F238E27FC236}">
                <a16:creationId xmlns:a16="http://schemas.microsoft.com/office/drawing/2014/main" id="{D3E973AE-B22F-E88E-C123-C34F7F4783B0}"/>
              </a:ext>
            </a:extLst>
          </p:cNvPr>
          <p:cNvPicPr>
            <a:picLocks noChangeAspect="1"/>
          </p:cNvPicPr>
          <p:nvPr/>
        </p:nvPicPr>
        <p:blipFill>
          <a:blip r:embed="rId6"/>
          <a:stretch>
            <a:fillRect/>
          </a:stretch>
        </p:blipFill>
        <p:spPr>
          <a:xfrm>
            <a:off x="1332299" y="820742"/>
            <a:ext cx="6479402" cy="4053034"/>
          </a:xfrm>
          <a:prstGeom prst="rect">
            <a:avLst/>
          </a:prstGeom>
        </p:spPr>
      </p:pic>
    </p:spTree>
    <p:extLst>
      <p:ext uri="{BB962C8B-B14F-4D97-AF65-F5344CB8AC3E}">
        <p14:creationId xmlns:p14="http://schemas.microsoft.com/office/powerpoint/2010/main" val="32144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922" name="Google Shape;1171;p51">
            <a:extLst>
              <a:ext uri="{FF2B5EF4-FFF2-40B4-BE49-F238E27FC236}">
                <a16:creationId xmlns:a16="http://schemas.microsoft.com/office/drawing/2014/main" id="{C6A35208-9228-3AB2-30A3-7C3A15DBB5FD}"/>
              </a:ext>
            </a:extLst>
          </p:cNvPr>
          <p:cNvGrpSpPr/>
          <p:nvPr/>
        </p:nvGrpSpPr>
        <p:grpSpPr>
          <a:xfrm>
            <a:off x="196770" y="92598"/>
            <a:ext cx="8681011" cy="4953966"/>
            <a:chOff x="2974275" y="1679475"/>
            <a:chExt cx="2027473" cy="2041809"/>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288899"/>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969887"/>
              <a:ext cx="1972925" cy="21906"/>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4076" y="1964973"/>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46"/>
          <p:cNvSpPr txBox="1">
            <a:spLocks noGrp="1"/>
          </p:cNvSpPr>
          <p:nvPr>
            <p:ph type="subTitle" idx="1"/>
          </p:nvPr>
        </p:nvSpPr>
        <p:spPr>
          <a:xfrm flipH="1">
            <a:off x="1609690" y="147340"/>
            <a:ext cx="5719876" cy="44919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lang="en-US" sz="3200">
                <a:solidFill>
                  <a:schemeClr val="bg1"/>
                </a:solidFill>
                <a:latin typeface="Press Start 2P"/>
                <a:sym typeface="Press Start 2P"/>
              </a:rPr>
              <a:t>4+1 Diagrams</a:t>
            </a:r>
            <a:endParaRPr kumimoji="0" lang="en-US" sz="2000" b="0" i="0" u="none" strike="noStrike" kern="0" cap="none" spc="0" normalizeH="0" baseline="0" noProof="0">
              <a:ln>
                <a:noFill/>
              </a:ln>
              <a:solidFill>
                <a:schemeClr val="bg1"/>
              </a:solidFill>
              <a:effectLst/>
              <a:uLnTx/>
              <a:uFillTx/>
              <a:latin typeface="Press Start 2P"/>
              <a:sym typeface="Press Start 2P"/>
            </a:endParaRPr>
          </a:p>
        </p:txBody>
      </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3"/>
          <a:stretch>
            <a:fillRect/>
          </a:stretch>
        </p:blipFill>
        <p:spPr>
          <a:xfrm>
            <a:off x="261209" y="120272"/>
            <a:ext cx="699136" cy="67694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4"/>
          <a:stretch>
            <a:fillRect/>
          </a:stretch>
        </p:blipFill>
        <p:spPr>
          <a:xfrm>
            <a:off x="8059211" y="127050"/>
            <a:ext cx="649345" cy="658240"/>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5"/>
          <a:stretch>
            <a:fillRect/>
          </a:stretch>
        </p:blipFill>
        <p:spPr>
          <a:xfrm>
            <a:off x="7390473" y="134879"/>
            <a:ext cx="657501" cy="639967"/>
          </a:xfrm>
          <a:prstGeom prst="rect">
            <a:avLst/>
          </a:prstGeom>
        </p:spPr>
      </p:pic>
      <p:pic>
        <p:nvPicPr>
          <p:cNvPr id="3" name="Picture 2" descr="A diagram of a software system&#10;&#10;Description automatically generated">
            <a:extLst>
              <a:ext uri="{FF2B5EF4-FFF2-40B4-BE49-F238E27FC236}">
                <a16:creationId xmlns:a16="http://schemas.microsoft.com/office/drawing/2014/main" id="{28B35CF3-BB75-6223-C010-C2F5C1BDE897}"/>
              </a:ext>
            </a:extLst>
          </p:cNvPr>
          <p:cNvPicPr>
            <a:picLocks noChangeAspect="1"/>
          </p:cNvPicPr>
          <p:nvPr/>
        </p:nvPicPr>
        <p:blipFill rotWithShape="1">
          <a:blip r:embed="rId6"/>
          <a:srcRect l="13733" t="41342" b="20188"/>
          <a:stretch/>
        </p:blipFill>
        <p:spPr>
          <a:xfrm>
            <a:off x="429941" y="1016000"/>
            <a:ext cx="8106350" cy="3499523"/>
          </a:xfrm>
          <a:prstGeom prst="rect">
            <a:avLst/>
          </a:prstGeom>
        </p:spPr>
      </p:pic>
    </p:spTree>
    <p:extLst>
      <p:ext uri="{BB962C8B-B14F-4D97-AF65-F5344CB8AC3E}">
        <p14:creationId xmlns:p14="http://schemas.microsoft.com/office/powerpoint/2010/main" val="2214355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922" name="Google Shape;1171;p51">
            <a:extLst>
              <a:ext uri="{FF2B5EF4-FFF2-40B4-BE49-F238E27FC236}">
                <a16:creationId xmlns:a16="http://schemas.microsoft.com/office/drawing/2014/main" id="{C6A35208-9228-3AB2-30A3-7C3A15DBB5FD}"/>
              </a:ext>
            </a:extLst>
          </p:cNvPr>
          <p:cNvGrpSpPr/>
          <p:nvPr/>
        </p:nvGrpSpPr>
        <p:grpSpPr>
          <a:xfrm>
            <a:off x="201780" y="94767"/>
            <a:ext cx="8681011" cy="4953966"/>
            <a:chOff x="2974275" y="1679475"/>
            <a:chExt cx="2027473" cy="2041809"/>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288899"/>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969887"/>
              <a:ext cx="1972925" cy="21906"/>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4076" y="1964973"/>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46"/>
          <p:cNvSpPr txBox="1">
            <a:spLocks noGrp="1"/>
          </p:cNvSpPr>
          <p:nvPr>
            <p:ph type="subTitle" idx="1"/>
          </p:nvPr>
        </p:nvSpPr>
        <p:spPr>
          <a:xfrm flipH="1">
            <a:off x="1609690" y="147340"/>
            <a:ext cx="5719876" cy="44919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kumimoji="0" lang="en-US" sz="2000" b="0" i="0" u="none" strike="noStrike" kern="0" cap="none" spc="0" normalizeH="0" baseline="0" noProof="0">
                <a:ln>
                  <a:noFill/>
                </a:ln>
                <a:solidFill>
                  <a:schemeClr val="bg1"/>
                </a:solidFill>
                <a:effectLst/>
                <a:uLnTx/>
                <a:uFillTx/>
                <a:latin typeface="Press Start 2P"/>
                <a:sym typeface="Press Start 2P"/>
              </a:rPr>
              <a:t>Design Patterns</a:t>
            </a:r>
          </a:p>
        </p:txBody>
      </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3"/>
          <a:stretch>
            <a:fillRect/>
          </a:stretch>
        </p:blipFill>
        <p:spPr>
          <a:xfrm>
            <a:off x="261209" y="120272"/>
            <a:ext cx="699136" cy="67694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4"/>
          <a:stretch>
            <a:fillRect/>
          </a:stretch>
        </p:blipFill>
        <p:spPr>
          <a:xfrm>
            <a:off x="8059211" y="127050"/>
            <a:ext cx="649345" cy="658240"/>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5"/>
          <a:stretch>
            <a:fillRect/>
          </a:stretch>
        </p:blipFill>
        <p:spPr>
          <a:xfrm>
            <a:off x="7390473" y="134879"/>
            <a:ext cx="657501" cy="639967"/>
          </a:xfrm>
          <a:prstGeom prst="rect">
            <a:avLst/>
          </a:prstGeom>
        </p:spPr>
      </p:pic>
      <p:grpSp>
        <p:nvGrpSpPr>
          <p:cNvPr id="34" name="Group 33">
            <a:extLst>
              <a:ext uri="{FF2B5EF4-FFF2-40B4-BE49-F238E27FC236}">
                <a16:creationId xmlns:a16="http://schemas.microsoft.com/office/drawing/2014/main" id="{91FDCD28-EACA-0A13-7919-15EC3F3F14F9}"/>
              </a:ext>
            </a:extLst>
          </p:cNvPr>
          <p:cNvGrpSpPr/>
          <p:nvPr/>
        </p:nvGrpSpPr>
        <p:grpSpPr>
          <a:xfrm>
            <a:off x="749071" y="1229798"/>
            <a:ext cx="3722683" cy="1341952"/>
            <a:chOff x="749071" y="1229798"/>
            <a:chExt cx="3722683" cy="1341952"/>
          </a:xfrm>
        </p:grpSpPr>
        <p:grpSp>
          <p:nvGrpSpPr>
            <p:cNvPr id="2" name="Google Shape;869;p44">
              <a:extLst>
                <a:ext uri="{FF2B5EF4-FFF2-40B4-BE49-F238E27FC236}">
                  <a16:creationId xmlns:a16="http://schemas.microsoft.com/office/drawing/2014/main" id="{41AE9752-7BC7-10AF-4F27-BEDB959B0D62}"/>
                </a:ext>
              </a:extLst>
            </p:cNvPr>
            <p:cNvGrpSpPr/>
            <p:nvPr/>
          </p:nvGrpSpPr>
          <p:grpSpPr>
            <a:xfrm>
              <a:off x="749071" y="1229798"/>
              <a:ext cx="3722683" cy="1341952"/>
              <a:chOff x="844350" y="1447525"/>
              <a:chExt cx="3472005" cy="1341952"/>
            </a:xfrm>
          </p:grpSpPr>
          <p:sp>
            <p:nvSpPr>
              <p:cNvPr id="4" name="Google Shape;870;p44">
                <a:extLst>
                  <a:ext uri="{FF2B5EF4-FFF2-40B4-BE49-F238E27FC236}">
                    <a16:creationId xmlns:a16="http://schemas.microsoft.com/office/drawing/2014/main" id="{FFD6FDA3-B692-A62F-5A10-1A9B7DA25637}"/>
                  </a:ext>
                </a:extLst>
              </p:cNvPr>
              <p:cNvSpPr/>
              <p:nvPr/>
            </p:nvSpPr>
            <p:spPr>
              <a:xfrm>
                <a:off x="844350" y="1447531"/>
                <a:ext cx="3467723" cy="134194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871;p44">
                <a:extLst>
                  <a:ext uri="{FF2B5EF4-FFF2-40B4-BE49-F238E27FC236}">
                    <a16:creationId xmlns:a16="http://schemas.microsoft.com/office/drawing/2014/main" id="{D9DFB6C5-4BF2-A75F-B743-F5BB15C24DDD}"/>
                  </a:ext>
                </a:extLst>
              </p:cNvPr>
              <p:cNvGrpSpPr/>
              <p:nvPr/>
            </p:nvGrpSpPr>
            <p:grpSpPr>
              <a:xfrm>
                <a:off x="844350" y="1447525"/>
                <a:ext cx="3472005" cy="1341924"/>
                <a:chOff x="844350" y="1447525"/>
                <a:chExt cx="3472005" cy="1341924"/>
              </a:xfrm>
            </p:grpSpPr>
            <p:sp>
              <p:nvSpPr>
                <p:cNvPr id="7" name="Google Shape;872;p44">
                  <a:extLst>
                    <a:ext uri="{FF2B5EF4-FFF2-40B4-BE49-F238E27FC236}">
                      <a16:creationId xmlns:a16="http://schemas.microsoft.com/office/drawing/2014/main" id="{360DC5CF-8FFA-F933-2927-4C6A6D902B3D}"/>
                    </a:ext>
                  </a:extLst>
                </p:cNvPr>
                <p:cNvSpPr/>
                <p:nvPr/>
              </p:nvSpPr>
              <p:spPr>
                <a:xfrm>
                  <a:off x="844350" y="1447525"/>
                  <a:ext cx="3467567" cy="1341924"/>
                </a:xfrm>
                <a:custGeom>
                  <a:avLst/>
                  <a:gdLst/>
                  <a:ahLst/>
                  <a:cxnLst/>
                  <a:rect l="l" t="t" r="r" b="b"/>
                  <a:pathLst>
                    <a:path w="80087" h="80079" extrusionOk="0">
                      <a:moveTo>
                        <a:pt x="0" y="1"/>
                      </a:moveTo>
                      <a:lnTo>
                        <a:pt x="0" y="80078"/>
                      </a:lnTo>
                      <a:lnTo>
                        <a:pt x="80086" y="80078"/>
                      </a:lnTo>
                      <a:lnTo>
                        <a:pt x="8008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73;p44">
                  <a:extLst>
                    <a:ext uri="{FF2B5EF4-FFF2-40B4-BE49-F238E27FC236}">
                      <a16:creationId xmlns:a16="http://schemas.microsoft.com/office/drawing/2014/main" id="{2BD4BF44-4DCA-736E-4EE0-7E1EB3D82EE2}"/>
                    </a:ext>
                  </a:extLst>
                </p:cNvPr>
                <p:cNvSpPr/>
                <p:nvPr/>
              </p:nvSpPr>
              <p:spPr>
                <a:xfrm>
                  <a:off x="844350" y="1454690"/>
                  <a:ext cx="3472005" cy="1332143"/>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875;p44">
              <a:extLst>
                <a:ext uri="{FF2B5EF4-FFF2-40B4-BE49-F238E27FC236}">
                  <a16:creationId xmlns:a16="http://schemas.microsoft.com/office/drawing/2014/main" id="{A5F0D51A-1B55-DC19-270A-74A81AD0697C}"/>
                </a:ext>
              </a:extLst>
            </p:cNvPr>
            <p:cNvSpPr txBox="1">
              <a:spLocks/>
            </p:cNvSpPr>
            <p:nvPr/>
          </p:nvSpPr>
          <p:spPr>
            <a:xfrm>
              <a:off x="1838350" y="1645750"/>
              <a:ext cx="24741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nconsolata"/>
                <a:buNone/>
                <a:defRPr sz="2515" b="0" i="0" u="none" strike="noStrike" cap="none">
                  <a:solidFill>
                    <a:schemeClr val="dk1"/>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0" marR="0" lvl="0" indent="0" algn="l" defTabSz="914400" rtl="0" eaLnBrk="1" fontAlgn="auto" latinLnBrk="0" hangingPunct="1">
                <a:lnSpc>
                  <a:spcPct val="100000"/>
                </a:lnSpc>
                <a:spcBef>
                  <a:spcPts val="0"/>
                </a:spcBef>
                <a:spcAft>
                  <a:spcPts val="0"/>
                </a:spcAft>
                <a:buClr>
                  <a:srgbClr val="000000"/>
                </a:buClr>
                <a:buSzPts val="1800"/>
                <a:buFont typeface="Montserrat Black"/>
                <a:buNone/>
                <a:tabLst/>
                <a:defRPr/>
              </a:pPr>
              <a:r>
                <a:rPr lang="en-US" sz="1800">
                  <a:solidFill>
                    <a:srgbClr val="000000"/>
                  </a:solidFill>
                  <a:latin typeface="Press Start 2P"/>
                  <a:sym typeface="Press Start 2P"/>
                </a:rPr>
                <a:t>State</a:t>
              </a:r>
              <a:endParaRPr kumimoji="0" lang="en-US" sz="1800" b="0" i="0" u="none" strike="noStrike" kern="0" cap="none" spc="0" normalizeH="0" baseline="0" noProof="0">
                <a:ln>
                  <a:noFill/>
                </a:ln>
                <a:solidFill>
                  <a:srgbClr val="000000"/>
                </a:solidFill>
                <a:effectLst/>
                <a:uLnTx/>
                <a:uFillTx/>
                <a:latin typeface="Press Start 2P"/>
                <a:sym typeface="Press Start 2P"/>
              </a:endParaRPr>
            </a:p>
            <a:p>
              <a:pPr marL="0" indent="0" algn="l"/>
              <a:endParaRPr lang="en-US"/>
            </a:p>
          </p:txBody>
        </p:sp>
        <p:sp>
          <p:nvSpPr>
            <p:cNvPr id="15" name="Google Shape;879;p44">
              <a:extLst>
                <a:ext uri="{FF2B5EF4-FFF2-40B4-BE49-F238E27FC236}">
                  <a16:creationId xmlns:a16="http://schemas.microsoft.com/office/drawing/2014/main" id="{7166449A-A018-4B45-E840-713011A385B8}"/>
                </a:ext>
              </a:extLst>
            </p:cNvPr>
            <p:cNvSpPr txBox="1">
              <a:spLocks/>
            </p:cNvSpPr>
            <p:nvPr/>
          </p:nvSpPr>
          <p:spPr>
            <a:xfrm>
              <a:off x="1838361" y="1979323"/>
              <a:ext cx="24741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rgbClr val="5F5390"/>
                </a:buClr>
                <a:buSzPts val="1100"/>
                <a:buFont typeface="Arial"/>
                <a:buNone/>
              </a:pPr>
              <a:r>
                <a:rPr lang="en-US"/>
                <a:t>Initializing State, Playing State, Game Over State</a:t>
              </a:r>
            </a:p>
          </p:txBody>
        </p:sp>
        <p:sp>
          <p:nvSpPr>
            <p:cNvPr id="16" name="Google Shape;883;p44">
              <a:extLst>
                <a:ext uri="{FF2B5EF4-FFF2-40B4-BE49-F238E27FC236}">
                  <a16:creationId xmlns:a16="http://schemas.microsoft.com/office/drawing/2014/main" id="{45F35A63-97F6-E538-629E-0055E8DA7B89}"/>
                </a:ext>
              </a:extLst>
            </p:cNvPr>
            <p:cNvSpPr txBox="1">
              <a:spLocks/>
            </p:cNvSpPr>
            <p:nvPr/>
          </p:nvSpPr>
          <p:spPr>
            <a:xfrm>
              <a:off x="908375" y="1909049"/>
              <a:ext cx="930000" cy="46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2700" b="0" i="0" u="none" strike="noStrike" kern="0" cap="none" spc="0" normalizeH="0" baseline="0" noProof="0">
                  <a:ln>
                    <a:noFill/>
                  </a:ln>
                  <a:solidFill>
                    <a:srgbClr val="FFFFFF"/>
                  </a:solidFill>
                  <a:effectLst/>
                  <a:uLnTx/>
                  <a:uFillTx/>
                  <a:latin typeface="Press Start 2P"/>
                  <a:sym typeface="Press Start 2P"/>
                </a:rPr>
                <a:t>01</a:t>
              </a:r>
              <a:endParaRPr lang="en"/>
            </a:p>
          </p:txBody>
        </p:sp>
      </p:grpSp>
      <p:grpSp>
        <p:nvGrpSpPr>
          <p:cNvPr id="35" name="Group 34">
            <a:extLst>
              <a:ext uri="{FF2B5EF4-FFF2-40B4-BE49-F238E27FC236}">
                <a16:creationId xmlns:a16="http://schemas.microsoft.com/office/drawing/2014/main" id="{435F1AC1-B72A-CFE9-03A4-77E08F22589D}"/>
              </a:ext>
            </a:extLst>
          </p:cNvPr>
          <p:cNvGrpSpPr/>
          <p:nvPr/>
        </p:nvGrpSpPr>
        <p:grpSpPr>
          <a:xfrm>
            <a:off x="767262" y="2977893"/>
            <a:ext cx="3722683" cy="1341952"/>
            <a:chOff x="749071" y="1229798"/>
            <a:chExt cx="3722683" cy="1341952"/>
          </a:xfrm>
        </p:grpSpPr>
        <p:grpSp>
          <p:nvGrpSpPr>
            <p:cNvPr id="36" name="Google Shape;869;p44">
              <a:extLst>
                <a:ext uri="{FF2B5EF4-FFF2-40B4-BE49-F238E27FC236}">
                  <a16:creationId xmlns:a16="http://schemas.microsoft.com/office/drawing/2014/main" id="{413D99F6-CD35-3BA6-5D96-75176C9F071A}"/>
                </a:ext>
              </a:extLst>
            </p:cNvPr>
            <p:cNvGrpSpPr/>
            <p:nvPr/>
          </p:nvGrpSpPr>
          <p:grpSpPr>
            <a:xfrm>
              <a:off x="749071" y="1229798"/>
              <a:ext cx="3722683" cy="1341952"/>
              <a:chOff x="844350" y="1447525"/>
              <a:chExt cx="3472005" cy="1341952"/>
            </a:xfrm>
          </p:grpSpPr>
          <p:sp>
            <p:nvSpPr>
              <p:cNvPr id="40" name="Google Shape;870;p44">
                <a:extLst>
                  <a:ext uri="{FF2B5EF4-FFF2-40B4-BE49-F238E27FC236}">
                    <a16:creationId xmlns:a16="http://schemas.microsoft.com/office/drawing/2014/main" id="{E8980E3B-288A-723C-EE61-61A688D7167E}"/>
                  </a:ext>
                </a:extLst>
              </p:cNvPr>
              <p:cNvSpPr/>
              <p:nvPr/>
            </p:nvSpPr>
            <p:spPr>
              <a:xfrm>
                <a:off x="844350" y="1447531"/>
                <a:ext cx="3467723" cy="134194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871;p44">
                <a:extLst>
                  <a:ext uri="{FF2B5EF4-FFF2-40B4-BE49-F238E27FC236}">
                    <a16:creationId xmlns:a16="http://schemas.microsoft.com/office/drawing/2014/main" id="{537D06D3-0538-575A-3420-4E51BC0FD4A2}"/>
                  </a:ext>
                </a:extLst>
              </p:cNvPr>
              <p:cNvGrpSpPr/>
              <p:nvPr/>
            </p:nvGrpSpPr>
            <p:grpSpPr>
              <a:xfrm>
                <a:off x="844350" y="1447525"/>
                <a:ext cx="3472005" cy="1341924"/>
                <a:chOff x="844350" y="1447525"/>
                <a:chExt cx="3472005" cy="1341924"/>
              </a:xfrm>
            </p:grpSpPr>
            <p:sp>
              <p:nvSpPr>
                <p:cNvPr id="42" name="Google Shape;872;p44">
                  <a:extLst>
                    <a:ext uri="{FF2B5EF4-FFF2-40B4-BE49-F238E27FC236}">
                      <a16:creationId xmlns:a16="http://schemas.microsoft.com/office/drawing/2014/main" id="{7B876DBD-B614-08A0-9EB5-2718EEE1C665}"/>
                    </a:ext>
                  </a:extLst>
                </p:cNvPr>
                <p:cNvSpPr/>
                <p:nvPr/>
              </p:nvSpPr>
              <p:spPr>
                <a:xfrm>
                  <a:off x="844350" y="1447525"/>
                  <a:ext cx="3467567" cy="1341924"/>
                </a:xfrm>
                <a:custGeom>
                  <a:avLst/>
                  <a:gdLst/>
                  <a:ahLst/>
                  <a:cxnLst/>
                  <a:rect l="l" t="t" r="r" b="b"/>
                  <a:pathLst>
                    <a:path w="80087" h="80079" extrusionOk="0">
                      <a:moveTo>
                        <a:pt x="0" y="1"/>
                      </a:moveTo>
                      <a:lnTo>
                        <a:pt x="0" y="80078"/>
                      </a:lnTo>
                      <a:lnTo>
                        <a:pt x="80086" y="80078"/>
                      </a:lnTo>
                      <a:lnTo>
                        <a:pt x="8008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3;p44">
                  <a:extLst>
                    <a:ext uri="{FF2B5EF4-FFF2-40B4-BE49-F238E27FC236}">
                      <a16:creationId xmlns:a16="http://schemas.microsoft.com/office/drawing/2014/main" id="{B49E48DD-C1F7-2F36-3539-FB42736145E5}"/>
                    </a:ext>
                  </a:extLst>
                </p:cNvPr>
                <p:cNvSpPr/>
                <p:nvPr/>
              </p:nvSpPr>
              <p:spPr>
                <a:xfrm>
                  <a:off x="844350" y="1454690"/>
                  <a:ext cx="3472005" cy="1332143"/>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Google Shape;875;p44">
              <a:extLst>
                <a:ext uri="{FF2B5EF4-FFF2-40B4-BE49-F238E27FC236}">
                  <a16:creationId xmlns:a16="http://schemas.microsoft.com/office/drawing/2014/main" id="{1E1C7641-DDEC-8928-8296-58299E320B9F}"/>
                </a:ext>
              </a:extLst>
            </p:cNvPr>
            <p:cNvSpPr txBox="1">
              <a:spLocks/>
            </p:cNvSpPr>
            <p:nvPr/>
          </p:nvSpPr>
          <p:spPr>
            <a:xfrm>
              <a:off x="1838350" y="1645750"/>
              <a:ext cx="24741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nconsolata"/>
                <a:buNone/>
                <a:defRPr sz="2515" b="0" i="0" u="none" strike="noStrike" cap="none">
                  <a:solidFill>
                    <a:schemeClr val="dk1"/>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0" marR="0" lvl="0" indent="0" algn="l" defTabSz="914400" rtl="0" eaLnBrk="1" fontAlgn="auto" latinLnBrk="0" hangingPunct="1">
                <a:lnSpc>
                  <a:spcPct val="100000"/>
                </a:lnSpc>
                <a:spcBef>
                  <a:spcPts val="0"/>
                </a:spcBef>
                <a:spcAft>
                  <a:spcPts val="0"/>
                </a:spcAft>
                <a:buClr>
                  <a:srgbClr val="000000"/>
                </a:buClr>
                <a:buSzPts val="1800"/>
                <a:buFont typeface="Montserrat Black"/>
                <a:buNone/>
                <a:tabLst/>
                <a:defRPr/>
              </a:pPr>
              <a:r>
                <a:rPr kumimoji="0" lang="en-US" sz="1800" b="0" i="0" u="none" strike="noStrike" kern="0" cap="none" spc="0" normalizeH="0" baseline="0" noProof="0">
                  <a:ln>
                    <a:noFill/>
                  </a:ln>
                  <a:solidFill>
                    <a:srgbClr val="000000"/>
                  </a:solidFill>
                  <a:effectLst/>
                  <a:uLnTx/>
                  <a:uFillTx/>
                  <a:latin typeface="Press Start 2P"/>
                  <a:sym typeface="Press Start 2P"/>
                </a:rPr>
                <a:t>Strategy</a:t>
              </a:r>
            </a:p>
            <a:p>
              <a:pPr marL="0" indent="0" algn="l"/>
              <a:endParaRPr lang="en-US"/>
            </a:p>
          </p:txBody>
        </p:sp>
        <p:sp>
          <p:nvSpPr>
            <p:cNvPr id="38" name="Google Shape;879;p44">
              <a:extLst>
                <a:ext uri="{FF2B5EF4-FFF2-40B4-BE49-F238E27FC236}">
                  <a16:creationId xmlns:a16="http://schemas.microsoft.com/office/drawing/2014/main" id="{24CF85E8-BE0E-3C7D-9DD6-F93588150AAD}"/>
                </a:ext>
              </a:extLst>
            </p:cNvPr>
            <p:cNvSpPr txBox="1">
              <a:spLocks/>
            </p:cNvSpPr>
            <p:nvPr/>
          </p:nvSpPr>
          <p:spPr>
            <a:xfrm>
              <a:off x="1838361" y="1979323"/>
              <a:ext cx="24741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rgbClr val="5F5390"/>
                </a:buClr>
                <a:buSzPts val="1100"/>
                <a:buFont typeface="Arial"/>
                <a:buNone/>
              </a:pPr>
              <a:r>
                <a:rPr lang="en-US"/>
                <a:t>Trivial Solver, Advanced Solver</a:t>
              </a:r>
              <a:endParaRPr lang="en-US">
                <a:highlight>
                  <a:srgbClr val="FFFF00"/>
                </a:highlight>
              </a:endParaRPr>
            </a:p>
          </p:txBody>
        </p:sp>
        <p:sp>
          <p:nvSpPr>
            <p:cNvPr id="39" name="Google Shape;883;p44">
              <a:extLst>
                <a:ext uri="{FF2B5EF4-FFF2-40B4-BE49-F238E27FC236}">
                  <a16:creationId xmlns:a16="http://schemas.microsoft.com/office/drawing/2014/main" id="{FBA9D947-B5B2-05C4-1B31-C422E441C4BD}"/>
                </a:ext>
              </a:extLst>
            </p:cNvPr>
            <p:cNvSpPr txBox="1">
              <a:spLocks/>
            </p:cNvSpPr>
            <p:nvPr/>
          </p:nvSpPr>
          <p:spPr>
            <a:xfrm>
              <a:off x="908375" y="1909049"/>
              <a:ext cx="930000" cy="46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2700" b="0" i="0" u="none" strike="noStrike" kern="0" cap="none" spc="0" normalizeH="0" baseline="0" noProof="0">
                  <a:ln>
                    <a:noFill/>
                  </a:ln>
                  <a:solidFill>
                    <a:srgbClr val="FFFFFF"/>
                  </a:solidFill>
                  <a:effectLst/>
                  <a:uLnTx/>
                  <a:uFillTx/>
                  <a:latin typeface="Press Start 2P"/>
                  <a:sym typeface="Press Start 2P"/>
                </a:rPr>
                <a:t>02</a:t>
              </a:r>
              <a:endParaRPr lang="en"/>
            </a:p>
          </p:txBody>
        </p:sp>
      </p:grpSp>
      <p:grpSp>
        <p:nvGrpSpPr>
          <p:cNvPr id="44" name="Group 43">
            <a:extLst>
              <a:ext uri="{FF2B5EF4-FFF2-40B4-BE49-F238E27FC236}">
                <a16:creationId xmlns:a16="http://schemas.microsoft.com/office/drawing/2014/main" id="{DAF31E5B-CE4D-94DF-ADF9-855B9AD791A9}"/>
              </a:ext>
            </a:extLst>
          </p:cNvPr>
          <p:cNvGrpSpPr/>
          <p:nvPr/>
        </p:nvGrpSpPr>
        <p:grpSpPr>
          <a:xfrm>
            <a:off x="4666272" y="1977877"/>
            <a:ext cx="3722683" cy="1341952"/>
            <a:chOff x="749071" y="1229798"/>
            <a:chExt cx="3722683" cy="1341952"/>
          </a:xfrm>
        </p:grpSpPr>
        <p:grpSp>
          <p:nvGrpSpPr>
            <p:cNvPr id="45" name="Google Shape;869;p44">
              <a:extLst>
                <a:ext uri="{FF2B5EF4-FFF2-40B4-BE49-F238E27FC236}">
                  <a16:creationId xmlns:a16="http://schemas.microsoft.com/office/drawing/2014/main" id="{8A29A219-CE91-5924-9731-3E1C55AEFC37}"/>
                </a:ext>
              </a:extLst>
            </p:cNvPr>
            <p:cNvGrpSpPr/>
            <p:nvPr/>
          </p:nvGrpSpPr>
          <p:grpSpPr>
            <a:xfrm>
              <a:off x="749071" y="1229798"/>
              <a:ext cx="3722683" cy="1341952"/>
              <a:chOff x="844350" y="1447525"/>
              <a:chExt cx="3472005" cy="1341952"/>
            </a:xfrm>
          </p:grpSpPr>
          <p:sp>
            <p:nvSpPr>
              <p:cNvPr id="49" name="Google Shape;870;p44">
                <a:extLst>
                  <a:ext uri="{FF2B5EF4-FFF2-40B4-BE49-F238E27FC236}">
                    <a16:creationId xmlns:a16="http://schemas.microsoft.com/office/drawing/2014/main" id="{DC96A4B0-3DCE-43AB-4E45-381A0D76882C}"/>
                  </a:ext>
                </a:extLst>
              </p:cNvPr>
              <p:cNvSpPr/>
              <p:nvPr/>
            </p:nvSpPr>
            <p:spPr>
              <a:xfrm>
                <a:off x="844350" y="1447531"/>
                <a:ext cx="3467723" cy="134194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871;p44">
                <a:extLst>
                  <a:ext uri="{FF2B5EF4-FFF2-40B4-BE49-F238E27FC236}">
                    <a16:creationId xmlns:a16="http://schemas.microsoft.com/office/drawing/2014/main" id="{9FCBDAF5-0DEA-3DC6-1D8F-E2ED745214E8}"/>
                  </a:ext>
                </a:extLst>
              </p:cNvPr>
              <p:cNvGrpSpPr/>
              <p:nvPr/>
            </p:nvGrpSpPr>
            <p:grpSpPr>
              <a:xfrm>
                <a:off x="844350" y="1447525"/>
                <a:ext cx="3472005" cy="1341924"/>
                <a:chOff x="844350" y="1447525"/>
                <a:chExt cx="3472005" cy="1341924"/>
              </a:xfrm>
            </p:grpSpPr>
            <p:sp>
              <p:nvSpPr>
                <p:cNvPr id="51" name="Google Shape;872;p44">
                  <a:extLst>
                    <a:ext uri="{FF2B5EF4-FFF2-40B4-BE49-F238E27FC236}">
                      <a16:creationId xmlns:a16="http://schemas.microsoft.com/office/drawing/2014/main" id="{0671763D-0DC7-EF71-8F0A-7EDC3DD23682}"/>
                    </a:ext>
                  </a:extLst>
                </p:cNvPr>
                <p:cNvSpPr/>
                <p:nvPr/>
              </p:nvSpPr>
              <p:spPr>
                <a:xfrm>
                  <a:off x="844350" y="1447525"/>
                  <a:ext cx="3467567" cy="1341924"/>
                </a:xfrm>
                <a:custGeom>
                  <a:avLst/>
                  <a:gdLst/>
                  <a:ahLst/>
                  <a:cxnLst/>
                  <a:rect l="l" t="t" r="r" b="b"/>
                  <a:pathLst>
                    <a:path w="80087" h="80079" extrusionOk="0">
                      <a:moveTo>
                        <a:pt x="0" y="1"/>
                      </a:moveTo>
                      <a:lnTo>
                        <a:pt x="0" y="80078"/>
                      </a:lnTo>
                      <a:lnTo>
                        <a:pt x="80086" y="80078"/>
                      </a:lnTo>
                      <a:lnTo>
                        <a:pt x="8008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73;p44">
                  <a:extLst>
                    <a:ext uri="{FF2B5EF4-FFF2-40B4-BE49-F238E27FC236}">
                      <a16:creationId xmlns:a16="http://schemas.microsoft.com/office/drawing/2014/main" id="{52A71568-F43F-8EC2-678D-12380163A39A}"/>
                    </a:ext>
                  </a:extLst>
                </p:cNvPr>
                <p:cNvSpPr/>
                <p:nvPr/>
              </p:nvSpPr>
              <p:spPr>
                <a:xfrm>
                  <a:off x="844350" y="1454690"/>
                  <a:ext cx="3472005" cy="1332143"/>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 name="Google Shape;875;p44">
              <a:extLst>
                <a:ext uri="{FF2B5EF4-FFF2-40B4-BE49-F238E27FC236}">
                  <a16:creationId xmlns:a16="http://schemas.microsoft.com/office/drawing/2014/main" id="{29C17256-FE7D-3C37-588C-33041F975454}"/>
                </a:ext>
              </a:extLst>
            </p:cNvPr>
            <p:cNvSpPr txBox="1">
              <a:spLocks/>
            </p:cNvSpPr>
            <p:nvPr/>
          </p:nvSpPr>
          <p:spPr>
            <a:xfrm>
              <a:off x="1838350" y="1645750"/>
              <a:ext cx="2474100" cy="4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Inconsolata"/>
                <a:buNone/>
                <a:defRPr sz="2515" b="0" i="0" u="none" strike="noStrike" cap="none">
                  <a:solidFill>
                    <a:schemeClr val="dk1"/>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0" marR="0" lvl="0" indent="0" algn="l" defTabSz="914400" rtl="0" eaLnBrk="1" fontAlgn="auto" latinLnBrk="0" hangingPunct="1">
                <a:lnSpc>
                  <a:spcPct val="100000"/>
                </a:lnSpc>
                <a:spcBef>
                  <a:spcPts val="0"/>
                </a:spcBef>
                <a:spcAft>
                  <a:spcPts val="0"/>
                </a:spcAft>
                <a:buClr>
                  <a:srgbClr val="000000"/>
                </a:buClr>
                <a:buSzPts val="1800"/>
                <a:buFont typeface="Montserrat Black"/>
                <a:buNone/>
                <a:tabLst/>
                <a:defRPr/>
              </a:pPr>
              <a:r>
                <a:rPr kumimoji="0" lang="en-US" sz="1800" b="0" i="0" u="none" strike="noStrike" kern="0" cap="none" spc="0" normalizeH="0" baseline="0" noProof="0">
                  <a:ln>
                    <a:noFill/>
                  </a:ln>
                  <a:solidFill>
                    <a:srgbClr val="000000"/>
                  </a:solidFill>
                  <a:effectLst/>
                  <a:uLnTx/>
                  <a:uFillTx/>
                  <a:latin typeface="Press Start 2P"/>
                  <a:sym typeface="Press Start 2P"/>
                </a:rPr>
                <a:t>Singleton</a:t>
              </a:r>
            </a:p>
            <a:p>
              <a:pPr marL="0" indent="0" algn="l"/>
              <a:endParaRPr lang="en-US"/>
            </a:p>
          </p:txBody>
        </p:sp>
        <p:sp>
          <p:nvSpPr>
            <p:cNvPr id="47" name="Google Shape;879;p44">
              <a:extLst>
                <a:ext uri="{FF2B5EF4-FFF2-40B4-BE49-F238E27FC236}">
                  <a16:creationId xmlns:a16="http://schemas.microsoft.com/office/drawing/2014/main" id="{71F2BABE-8C97-D28D-FE87-B90151D39429}"/>
                </a:ext>
              </a:extLst>
            </p:cNvPr>
            <p:cNvSpPr txBox="1">
              <a:spLocks/>
            </p:cNvSpPr>
            <p:nvPr/>
          </p:nvSpPr>
          <p:spPr>
            <a:xfrm>
              <a:off x="1838361" y="1979323"/>
              <a:ext cx="24741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rgbClr val="5F5390"/>
                </a:buClr>
                <a:buSzPts val="1100"/>
                <a:buFont typeface="Arial"/>
                <a:buNone/>
              </a:pPr>
              <a:r>
                <a:rPr lang="en-US"/>
                <a:t>Game, Board</a:t>
              </a:r>
            </a:p>
          </p:txBody>
        </p:sp>
        <p:sp>
          <p:nvSpPr>
            <p:cNvPr id="48" name="Google Shape;883;p44">
              <a:extLst>
                <a:ext uri="{FF2B5EF4-FFF2-40B4-BE49-F238E27FC236}">
                  <a16:creationId xmlns:a16="http://schemas.microsoft.com/office/drawing/2014/main" id="{46884415-4BF4-AE12-53B9-C6AF9AE64089}"/>
                </a:ext>
              </a:extLst>
            </p:cNvPr>
            <p:cNvSpPr txBox="1">
              <a:spLocks/>
            </p:cNvSpPr>
            <p:nvPr/>
          </p:nvSpPr>
          <p:spPr>
            <a:xfrm>
              <a:off x="908375" y="1909049"/>
              <a:ext cx="930000" cy="460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2700" b="0" i="0" u="none" strike="noStrike" kern="0" cap="none" spc="0" normalizeH="0" baseline="0" noProof="0">
                  <a:ln>
                    <a:noFill/>
                  </a:ln>
                  <a:solidFill>
                    <a:srgbClr val="FFFFFF"/>
                  </a:solidFill>
                  <a:effectLst/>
                  <a:uLnTx/>
                  <a:uFillTx/>
                  <a:latin typeface="Press Start 2P"/>
                  <a:sym typeface="Press Start 2P"/>
                </a:rPr>
                <a:t>03</a:t>
              </a:r>
              <a:endParaRPr lang="en"/>
            </a:p>
          </p:txBody>
        </p:sp>
      </p:grpSp>
    </p:spTree>
    <p:extLst>
      <p:ext uri="{BB962C8B-B14F-4D97-AF65-F5344CB8AC3E}">
        <p14:creationId xmlns:p14="http://schemas.microsoft.com/office/powerpoint/2010/main" val="802732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922" name="Google Shape;1171;p51">
            <a:extLst>
              <a:ext uri="{FF2B5EF4-FFF2-40B4-BE49-F238E27FC236}">
                <a16:creationId xmlns:a16="http://schemas.microsoft.com/office/drawing/2014/main" id="{C6A35208-9228-3AB2-30A3-7C3A15DBB5FD}"/>
              </a:ext>
            </a:extLst>
          </p:cNvPr>
          <p:cNvGrpSpPr/>
          <p:nvPr/>
        </p:nvGrpSpPr>
        <p:grpSpPr>
          <a:xfrm>
            <a:off x="201780" y="94767"/>
            <a:ext cx="8681011" cy="4953966"/>
            <a:chOff x="2974275" y="1679475"/>
            <a:chExt cx="2027473" cy="2041809"/>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288899"/>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969887"/>
              <a:ext cx="1972925" cy="21906"/>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4076" y="1964973"/>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46"/>
          <p:cNvSpPr txBox="1">
            <a:spLocks noGrp="1"/>
          </p:cNvSpPr>
          <p:nvPr>
            <p:ph type="subTitle" idx="1"/>
          </p:nvPr>
        </p:nvSpPr>
        <p:spPr>
          <a:xfrm flipH="1">
            <a:off x="1609690" y="147340"/>
            <a:ext cx="5719876" cy="44919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kumimoji="0" lang="en-US" sz="2000" b="0" i="0" u="none" strike="noStrike" kern="0" cap="none" spc="0" normalizeH="0" baseline="0" noProof="0">
                <a:ln>
                  <a:noFill/>
                </a:ln>
                <a:solidFill>
                  <a:schemeClr val="bg1"/>
                </a:solidFill>
                <a:effectLst/>
                <a:uLnTx/>
                <a:uFillTx/>
                <a:latin typeface="Press Start 2P"/>
                <a:sym typeface="Press Start 2P"/>
              </a:rPr>
              <a:t>Testing</a:t>
            </a:r>
          </a:p>
        </p:txBody>
      </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3"/>
          <a:stretch>
            <a:fillRect/>
          </a:stretch>
        </p:blipFill>
        <p:spPr>
          <a:xfrm>
            <a:off x="261209" y="120272"/>
            <a:ext cx="699136" cy="67694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4"/>
          <a:stretch>
            <a:fillRect/>
          </a:stretch>
        </p:blipFill>
        <p:spPr>
          <a:xfrm>
            <a:off x="8059211" y="127050"/>
            <a:ext cx="649345" cy="658240"/>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5"/>
          <a:stretch>
            <a:fillRect/>
          </a:stretch>
        </p:blipFill>
        <p:spPr>
          <a:xfrm>
            <a:off x="7390473" y="134879"/>
            <a:ext cx="657501" cy="639967"/>
          </a:xfrm>
          <a:prstGeom prst="rect">
            <a:avLst/>
          </a:prstGeom>
        </p:spPr>
      </p:pic>
      <p:sp>
        <p:nvSpPr>
          <p:cNvPr id="2" name="TextBox 1">
            <a:extLst>
              <a:ext uri="{FF2B5EF4-FFF2-40B4-BE49-F238E27FC236}">
                <a16:creationId xmlns:a16="http://schemas.microsoft.com/office/drawing/2014/main" id="{B3B03671-74CC-469F-8043-A1A98DD87715}"/>
              </a:ext>
            </a:extLst>
          </p:cNvPr>
          <p:cNvSpPr txBox="1"/>
          <p:nvPr/>
        </p:nvSpPr>
        <p:spPr>
          <a:xfrm>
            <a:off x="3838880" y="1172098"/>
            <a:ext cx="4496597" cy="2062103"/>
          </a:xfrm>
          <a:prstGeom prst="rect">
            <a:avLst/>
          </a:prstGeom>
          <a:noFill/>
        </p:spPr>
        <p:txBody>
          <a:bodyPr wrap="square" rtlCol="0">
            <a:spAutoFit/>
          </a:bodyPr>
          <a:lstStyle/>
          <a:p>
            <a:pPr marL="285750" indent="-285750">
              <a:buFont typeface="Arial" panose="020B0604020202020204" pitchFamily="34" charset="0"/>
              <a:buChar char="•"/>
            </a:pPr>
            <a:r>
              <a:rPr lang="en-US" sz="1600"/>
              <a:t>Use of </a:t>
            </a:r>
            <a:r>
              <a:rPr lang="en-US" sz="1600" err="1"/>
              <a:t>unittest</a:t>
            </a:r>
            <a:r>
              <a:rPr lang="en-US" sz="1600"/>
              <a:t>, hypothesis, patch, &amp; mock</a:t>
            </a:r>
          </a:p>
          <a:p>
            <a:endParaRPr lang="en-US" sz="1600"/>
          </a:p>
          <a:p>
            <a:endParaRPr lang="en-US" sz="1600"/>
          </a:p>
          <a:p>
            <a:pPr marL="285750" indent="-285750">
              <a:buFont typeface="Arial" panose="020B0604020202020204" pitchFamily="34" charset="0"/>
              <a:buChar char="•"/>
            </a:pPr>
            <a:r>
              <a:rPr lang="en-US" sz="1600"/>
              <a:t>Code Coverage Report: </a:t>
            </a:r>
            <a:r>
              <a:rPr lang="en-US" sz="1600" b="1"/>
              <a:t>99%</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Used type annotations (</a:t>
            </a:r>
            <a:r>
              <a:rPr lang="en-US" sz="1600" err="1"/>
              <a:t>mypy</a:t>
            </a:r>
            <a:r>
              <a:rPr lang="en-US" sz="1600"/>
              <a:t>) and PEP8 style guidelines (flake8)</a:t>
            </a:r>
          </a:p>
        </p:txBody>
      </p:sp>
      <p:pic>
        <p:nvPicPr>
          <p:cNvPr id="3" name="Picture 2">
            <a:extLst>
              <a:ext uri="{FF2B5EF4-FFF2-40B4-BE49-F238E27FC236}">
                <a16:creationId xmlns:a16="http://schemas.microsoft.com/office/drawing/2014/main" id="{D82A2FE7-3CAF-A129-545E-79D20D7215C8}"/>
              </a:ext>
            </a:extLst>
          </p:cNvPr>
          <p:cNvPicPr>
            <a:picLocks noChangeAspect="1"/>
          </p:cNvPicPr>
          <p:nvPr/>
        </p:nvPicPr>
        <p:blipFill rotWithShape="1">
          <a:blip r:embed="rId6"/>
          <a:srcRect t="21572" b="28140"/>
          <a:stretch/>
        </p:blipFill>
        <p:spPr>
          <a:xfrm>
            <a:off x="201780" y="1195764"/>
            <a:ext cx="4014085" cy="3215649"/>
          </a:xfrm>
          <a:prstGeom prst="rect">
            <a:avLst/>
          </a:prstGeom>
        </p:spPr>
      </p:pic>
    </p:spTree>
    <p:extLst>
      <p:ext uri="{BB962C8B-B14F-4D97-AF65-F5344CB8AC3E}">
        <p14:creationId xmlns:p14="http://schemas.microsoft.com/office/powerpoint/2010/main" val="2035922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BFC4C8"/>
        </a:solidFill>
        <a:effectLst/>
      </p:bgPr>
    </p:bg>
    <p:spTree>
      <p:nvGrpSpPr>
        <p:cNvPr id="1" name="Shape 930"/>
        <p:cNvGrpSpPr/>
        <p:nvPr/>
      </p:nvGrpSpPr>
      <p:grpSpPr>
        <a:xfrm>
          <a:off x="0" y="0"/>
          <a:ext cx="0" cy="0"/>
          <a:chOff x="0" y="0"/>
          <a:chExt cx="0" cy="0"/>
        </a:xfrm>
      </p:grpSpPr>
      <p:grpSp>
        <p:nvGrpSpPr>
          <p:cNvPr id="922" name="Google Shape;1171;p51">
            <a:extLst>
              <a:ext uri="{FF2B5EF4-FFF2-40B4-BE49-F238E27FC236}">
                <a16:creationId xmlns:a16="http://schemas.microsoft.com/office/drawing/2014/main" id="{C6A35208-9228-3AB2-30A3-7C3A15DBB5FD}"/>
              </a:ext>
            </a:extLst>
          </p:cNvPr>
          <p:cNvGrpSpPr/>
          <p:nvPr/>
        </p:nvGrpSpPr>
        <p:grpSpPr>
          <a:xfrm>
            <a:off x="201780" y="94767"/>
            <a:ext cx="8681011" cy="4953966"/>
            <a:chOff x="2974275" y="1679475"/>
            <a:chExt cx="2027473" cy="2041809"/>
          </a:xfrm>
        </p:grpSpPr>
        <p:sp>
          <p:nvSpPr>
            <p:cNvPr id="923" name="Google Shape;1172;p51">
              <a:extLst>
                <a:ext uri="{FF2B5EF4-FFF2-40B4-BE49-F238E27FC236}">
                  <a16:creationId xmlns:a16="http://schemas.microsoft.com/office/drawing/2014/main" id="{D526358E-5367-019B-FD3F-45297FA043F7}"/>
                </a:ext>
              </a:extLst>
            </p:cNvPr>
            <p:cNvSpPr/>
            <p:nvPr/>
          </p:nvSpPr>
          <p:spPr>
            <a:xfrm>
              <a:off x="2999798" y="1706121"/>
              <a:ext cx="2001950" cy="2015163"/>
            </a:xfrm>
            <a:custGeom>
              <a:avLst/>
              <a:gdLst/>
              <a:ahLst/>
              <a:cxnLst/>
              <a:rect l="l" t="t" r="r" b="b"/>
              <a:pathLst>
                <a:path w="80078" h="80078" extrusionOk="0">
                  <a:moveTo>
                    <a:pt x="1" y="0"/>
                  </a:moveTo>
                  <a:lnTo>
                    <a:pt x="1" y="80078"/>
                  </a:lnTo>
                  <a:lnTo>
                    <a:pt x="80078" y="80078"/>
                  </a:lnTo>
                  <a:lnTo>
                    <a:pt x="800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1173;p51">
              <a:extLst>
                <a:ext uri="{FF2B5EF4-FFF2-40B4-BE49-F238E27FC236}">
                  <a16:creationId xmlns:a16="http://schemas.microsoft.com/office/drawing/2014/main" id="{5C341F26-15F3-EF21-4E53-27F31356E008}"/>
                </a:ext>
              </a:extLst>
            </p:cNvPr>
            <p:cNvSpPr/>
            <p:nvPr/>
          </p:nvSpPr>
          <p:spPr>
            <a:xfrm>
              <a:off x="2974275" y="1679475"/>
              <a:ext cx="2002175" cy="2001975"/>
            </a:xfrm>
            <a:custGeom>
              <a:avLst/>
              <a:gdLst/>
              <a:ahLst/>
              <a:cxnLst/>
              <a:rect l="l" t="t" r="r" b="b"/>
              <a:pathLst>
                <a:path w="80087" h="80079" extrusionOk="0">
                  <a:moveTo>
                    <a:pt x="0" y="1"/>
                  </a:moveTo>
                  <a:lnTo>
                    <a:pt x="0" y="80078"/>
                  </a:lnTo>
                  <a:lnTo>
                    <a:pt x="80086" y="80078"/>
                  </a:lnTo>
                  <a:lnTo>
                    <a:pt x="80086"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1174;p51">
              <a:extLst>
                <a:ext uri="{FF2B5EF4-FFF2-40B4-BE49-F238E27FC236}">
                  <a16:creationId xmlns:a16="http://schemas.microsoft.com/office/drawing/2014/main" id="{B121CB89-E2ED-9516-FA9F-539FCD266D94}"/>
                </a:ext>
              </a:extLst>
            </p:cNvPr>
            <p:cNvSpPr/>
            <p:nvPr/>
          </p:nvSpPr>
          <p:spPr>
            <a:xfrm>
              <a:off x="2974275" y="3667225"/>
              <a:ext cx="2002175" cy="14225"/>
            </a:xfrm>
            <a:custGeom>
              <a:avLst/>
              <a:gdLst/>
              <a:ahLst/>
              <a:cxnLst/>
              <a:rect l="l" t="t" r="r" b="b"/>
              <a:pathLst>
                <a:path w="80087" h="569" extrusionOk="0">
                  <a:moveTo>
                    <a:pt x="0" y="1"/>
                  </a:moveTo>
                  <a:lnTo>
                    <a:pt x="0" y="568"/>
                  </a:lnTo>
                  <a:lnTo>
                    <a:pt x="80086" y="568"/>
                  </a:lnTo>
                  <a:lnTo>
                    <a:pt x="80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1175;p51">
              <a:extLst>
                <a:ext uri="{FF2B5EF4-FFF2-40B4-BE49-F238E27FC236}">
                  <a16:creationId xmlns:a16="http://schemas.microsoft.com/office/drawing/2014/main" id="{E54FB9B5-4940-141A-9688-79D513783097}"/>
                </a:ext>
              </a:extLst>
            </p:cNvPr>
            <p:cNvSpPr/>
            <p:nvPr/>
          </p:nvSpPr>
          <p:spPr>
            <a:xfrm>
              <a:off x="4962225" y="1679475"/>
              <a:ext cx="14225" cy="2001975"/>
            </a:xfrm>
            <a:custGeom>
              <a:avLst/>
              <a:gdLst/>
              <a:ahLst/>
              <a:cxnLst/>
              <a:rect l="l" t="t" r="r" b="b"/>
              <a:pathLst>
                <a:path w="569" h="80079" extrusionOk="0">
                  <a:moveTo>
                    <a:pt x="568" y="1"/>
                  </a:moveTo>
                  <a:lnTo>
                    <a:pt x="1" y="568"/>
                  </a:lnTo>
                  <a:lnTo>
                    <a:pt x="1" y="80078"/>
                  </a:lnTo>
                  <a:lnTo>
                    <a:pt x="568" y="80078"/>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176;p51">
              <a:extLst>
                <a:ext uri="{FF2B5EF4-FFF2-40B4-BE49-F238E27FC236}">
                  <a16:creationId xmlns:a16="http://schemas.microsoft.com/office/drawing/2014/main" id="{0DBC84AC-39B1-E983-B199-F66934226618}"/>
                </a:ext>
              </a:extLst>
            </p:cNvPr>
            <p:cNvSpPr/>
            <p:nvPr/>
          </p:nvSpPr>
          <p:spPr>
            <a:xfrm>
              <a:off x="2975150" y="1679475"/>
              <a:ext cx="14200" cy="2001975"/>
            </a:xfrm>
            <a:custGeom>
              <a:avLst/>
              <a:gdLst/>
              <a:ahLst/>
              <a:cxnLst/>
              <a:rect l="l" t="t" r="r" b="b"/>
              <a:pathLst>
                <a:path w="568" h="80079" extrusionOk="0">
                  <a:moveTo>
                    <a:pt x="0" y="1"/>
                  </a:moveTo>
                  <a:lnTo>
                    <a:pt x="0" y="80078"/>
                  </a:lnTo>
                  <a:lnTo>
                    <a:pt x="568" y="80078"/>
                  </a:lnTo>
                  <a:lnTo>
                    <a:pt x="568" y="56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177;p51">
              <a:extLst>
                <a:ext uri="{FF2B5EF4-FFF2-40B4-BE49-F238E27FC236}">
                  <a16:creationId xmlns:a16="http://schemas.microsoft.com/office/drawing/2014/main" id="{28A537CA-0DFA-953A-0277-4BAB638AB49C}"/>
                </a:ext>
              </a:extLst>
            </p:cNvPr>
            <p:cNvSpPr/>
            <p:nvPr/>
          </p:nvSpPr>
          <p:spPr>
            <a:xfrm>
              <a:off x="2974275" y="1679475"/>
              <a:ext cx="2002175" cy="2001975"/>
            </a:xfrm>
            <a:custGeom>
              <a:avLst/>
              <a:gdLst/>
              <a:ahLst/>
              <a:cxnLst/>
              <a:rect l="l" t="t" r="r" b="b"/>
              <a:pathLst>
                <a:path w="80087" h="80079" fill="none" extrusionOk="0">
                  <a:moveTo>
                    <a:pt x="0" y="1"/>
                  </a:moveTo>
                  <a:lnTo>
                    <a:pt x="80086" y="1"/>
                  </a:lnTo>
                  <a:lnTo>
                    <a:pt x="80086" y="80078"/>
                  </a:lnTo>
                  <a:lnTo>
                    <a:pt x="0" y="80078"/>
                  </a:lnTo>
                  <a:close/>
                </a:path>
              </a:pathLst>
            </a:custGeom>
            <a:noFill/>
            <a:ln w="3050" cap="flat" cmpd="sng">
              <a:solidFill>
                <a:schemeClr val="dk1"/>
              </a:solidFill>
              <a:prstDash val="solid"/>
              <a:miter lim="87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178;p51">
              <a:extLst>
                <a:ext uri="{FF2B5EF4-FFF2-40B4-BE49-F238E27FC236}">
                  <a16:creationId xmlns:a16="http://schemas.microsoft.com/office/drawing/2014/main" id="{1FE18026-A3FD-E011-5A60-A1DC266491F3}"/>
                </a:ext>
              </a:extLst>
            </p:cNvPr>
            <p:cNvSpPr/>
            <p:nvPr/>
          </p:nvSpPr>
          <p:spPr>
            <a:xfrm>
              <a:off x="2989325" y="1693675"/>
              <a:ext cx="1972925" cy="288899"/>
            </a:xfrm>
            <a:custGeom>
              <a:avLst/>
              <a:gdLst/>
              <a:ahLst/>
              <a:cxnLst/>
              <a:rect l="l" t="t" r="r" b="b"/>
              <a:pathLst>
                <a:path w="78917" h="7772" extrusionOk="0">
                  <a:moveTo>
                    <a:pt x="1" y="0"/>
                  </a:moveTo>
                  <a:lnTo>
                    <a:pt x="78917" y="0"/>
                  </a:lnTo>
                  <a:lnTo>
                    <a:pt x="78917" y="7772"/>
                  </a:lnTo>
                  <a:lnTo>
                    <a:pt x="1" y="7772"/>
                  </a:lnTo>
                  <a:close/>
                </a:path>
              </a:pathLst>
            </a:custGeom>
            <a:solidFill>
              <a:srgbClr val="000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179;p51">
              <a:extLst>
                <a:ext uri="{FF2B5EF4-FFF2-40B4-BE49-F238E27FC236}">
                  <a16:creationId xmlns:a16="http://schemas.microsoft.com/office/drawing/2014/main" id="{B7060B3D-F221-0DE4-66CB-7C090DF79A64}"/>
                </a:ext>
              </a:extLst>
            </p:cNvPr>
            <p:cNvSpPr/>
            <p:nvPr/>
          </p:nvSpPr>
          <p:spPr>
            <a:xfrm>
              <a:off x="2989325" y="1969887"/>
              <a:ext cx="1972925" cy="21906"/>
            </a:xfrm>
            <a:custGeom>
              <a:avLst/>
              <a:gdLst/>
              <a:ahLst/>
              <a:cxnLst/>
              <a:rect l="l" t="t" r="r" b="b"/>
              <a:pathLst>
                <a:path w="78917" h="421" extrusionOk="0">
                  <a:moveTo>
                    <a:pt x="1" y="1"/>
                  </a:moveTo>
                  <a:lnTo>
                    <a:pt x="1" y="420"/>
                  </a:lnTo>
                  <a:lnTo>
                    <a:pt x="78917" y="420"/>
                  </a:lnTo>
                  <a:lnTo>
                    <a:pt x="789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180;p51">
              <a:extLst>
                <a:ext uri="{FF2B5EF4-FFF2-40B4-BE49-F238E27FC236}">
                  <a16:creationId xmlns:a16="http://schemas.microsoft.com/office/drawing/2014/main" id="{8C1E62A4-92EE-B84F-0763-79B00FD91900}"/>
                </a:ext>
              </a:extLst>
            </p:cNvPr>
            <p:cNvSpPr/>
            <p:nvPr/>
          </p:nvSpPr>
          <p:spPr>
            <a:xfrm>
              <a:off x="2984076" y="1964973"/>
              <a:ext cx="1972925" cy="10500"/>
            </a:xfrm>
            <a:custGeom>
              <a:avLst/>
              <a:gdLst/>
              <a:ahLst/>
              <a:cxnLst/>
              <a:rect l="l" t="t" r="r" b="b"/>
              <a:pathLst>
                <a:path w="78917" h="420" extrusionOk="0">
                  <a:moveTo>
                    <a:pt x="1" y="1"/>
                  </a:moveTo>
                  <a:lnTo>
                    <a:pt x="1" y="420"/>
                  </a:lnTo>
                  <a:lnTo>
                    <a:pt x="78917" y="420"/>
                  </a:lnTo>
                  <a:lnTo>
                    <a:pt x="78917"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181;p51">
              <a:extLst>
                <a:ext uri="{FF2B5EF4-FFF2-40B4-BE49-F238E27FC236}">
                  <a16:creationId xmlns:a16="http://schemas.microsoft.com/office/drawing/2014/main" id="{5764C294-3923-476F-B45C-81042E522583}"/>
                </a:ext>
              </a:extLst>
            </p:cNvPr>
            <p:cNvSpPr/>
            <p:nvPr/>
          </p:nvSpPr>
          <p:spPr>
            <a:xfrm>
              <a:off x="3038554" y="2061529"/>
              <a:ext cx="1896464" cy="1452896"/>
            </a:xfrm>
            <a:custGeom>
              <a:avLst/>
              <a:gdLst/>
              <a:ahLst/>
              <a:cxnLst/>
              <a:rect l="l" t="t" r="r" b="b"/>
              <a:pathLst>
                <a:path w="71356" h="59411" extrusionOk="0">
                  <a:moveTo>
                    <a:pt x="71355" y="0"/>
                  </a:moveTo>
                  <a:lnTo>
                    <a:pt x="70657" y="481"/>
                  </a:lnTo>
                  <a:lnTo>
                    <a:pt x="70657" y="58921"/>
                  </a:lnTo>
                  <a:lnTo>
                    <a:pt x="717" y="58921"/>
                  </a:lnTo>
                  <a:lnTo>
                    <a:pt x="1" y="59410"/>
                  </a:lnTo>
                  <a:lnTo>
                    <a:pt x="71355" y="59410"/>
                  </a:lnTo>
                  <a:lnTo>
                    <a:pt x="71355" y="0"/>
                  </a:ln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182;p51">
              <a:extLst>
                <a:ext uri="{FF2B5EF4-FFF2-40B4-BE49-F238E27FC236}">
                  <a16:creationId xmlns:a16="http://schemas.microsoft.com/office/drawing/2014/main" id="{8E994227-EB17-901E-863D-D0F18CA6D52F}"/>
                </a:ext>
              </a:extLst>
            </p:cNvPr>
            <p:cNvSpPr/>
            <p:nvPr/>
          </p:nvSpPr>
          <p:spPr>
            <a:xfrm>
              <a:off x="3038554" y="2069280"/>
              <a:ext cx="1898783" cy="1442351"/>
            </a:xfrm>
            <a:custGeom>
              <a:avLst/>
              <a:gdLst/>
              <a:ahLst/>
              <a:cxnLst/>
              <a:rect l="l" t="t" r="r" b="b"/>
              <a:pathLst>
                <a:path w="71356" h="59411" extrusionOk="0">
                  <a:moveTo>
                    <a:pt x="1" y="0"/>
                  </a:moveTo>
                  <a:lnTo>
                    <a:pt x="1" y="59410"/>
                  </a:lnTo>
                  <a:lnTo>
                    <a:pt x="717" y="58930"/>
                  </a:lnTo>
                  <a:lnTo>
                    <a:pt x="717" y="498"/>
                  </a:lnTo>
                  <a:lnTo>
                    <a:pt x="70657" y="498"/>
                  </a:lnTo>
                  <a:lnTo>
                    <a:pt x="713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46"/>
          <p:cNvSpPr txBox="1">
            <a:spLocks noGrp="1"/>
          </p:cNvSpPr>
          <p:nvPr>
            <p:ph type="subTitle" idx="1"/>
          </p:nvPr>
        </p:nvSpPr>
        <p:spPr>
          <a:xfrm flipH="1">
            <a:off x="1609690" y="147340"/>
            <a:ext cx="5719876" cy="449195"/>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Montserrat Black"/>
              <a:buNone/>
              <a:tabLst/>
              <a:defRPr/>
            </a:pPr>
            <a:r>
              <a:rPr kumimoji="0" lang="en-US" sz="2000" b="0" i="0" u="none" strike="noStrike" kern="0" cap="none" spc="0" normalizeH="0" baseline="0" noProof="0">
                <a:ln>
                  <a:noFill/>
                </a:ln>
                <a:solidFill>
                  <a:schemeClr val="bg1"/>
                </a:solidFill>
                <a:effectLst/>
                <a:uLnTx/>
                <a:uFillTx/>
                <a:latin typeface="Press Start 2P"/>
                <a:sym typeface="Press Start 2P"/>
              </a:rPr>
              <a:t>Demo 9x9 (10) </a:t>
            </a:r>
          </a:p>
        </p:txBody>
      </p:sp>
      <p:pic>
        <p:nvPicPr>
          <p:cNvPr id="989" name="Picture 988" descr="A white square with a black line&#10;&#10;Description automatically generated">
            <a:extLst>
              <a:ext uri="{FF2B5EF4-FFF2-40B4-BE49-F238E27FC236}">
                <a16:creationId xmlns:a16="http://schemas.microsoft.com/office/drawing/2014/main" id="{D93F84C0-2267-F4BD-F26D-72122F5C3CB7}"/>
              </a:ext>
            </a:extLst>
          </p:cNvPr>
          <p:cNvPicPr>
            <a:picLocks noChangeAspect="1"/>
          </p:cNvPicPr>
          <p:nvPr/>
        </p:nvPicPr>
        <p:blipFill>
          <a:blip r:embed="rId7"/>
          <a:stretch>
            <a:fillRect/>
          </a:stretch>
        </p:blipFill>
        <p:spPr>
          <a:xfrm>
            <a:off x="261209" y="120272"/>
            <a:ext cx="699136" cy="676941"/>
          </a:xfrm>
          <a:prstGeom prst="rect">
            <a:avLst/>
          </a:prstGeom>
        </p:spPr>
      </p:pic>
      <p:pic>
        <p:nvPicPr>
          <p:cNvPr id="991" name="Picture 990" descr="A black arrow on a grey square&#10;&#10;Description automatically generated">
            <a:extLst>
              <a:ext uri="{FF2B5EF4-FFF2-40B4-BE49-F238E27FC236}">
                <a16:creationId xmlns:a16="http://schemas.microsoft.com/office/drawing/2014/main" id="{0580C4E4-C648-5B94-545C-2422CF7E75ED}"/>
              </a:ext>
            </a:extLst>
          </p:cNvPr>
          <p:cNvPicPr>
            <a:picLocks noChangeAspect="1"/>
          </p:cNvPicPr>
          <p:nvPr/>
        </p:nvPicPr>
        <p:blipFill>
          <a:blip r:embed="rId8"/>
          <a:stretch>
            <a:fillRect/>
          </a:stretch>
        </p:blipFill>
        <p:spPr>
          <a:xfrm>
            <a:off x="8059211" y="127050"/>
            <a:ext cx="649345" cy="658240"/>
          </a:xfrm>
          <a:prstGeom prst="rect">
            <a:avLst/>
          </a:prstGeom>
        </p:spPr>
      </p:pic>
      <p:pic>
        <p:nvPicPr>
          <p:cNvPr id="994" name="Picture 993" descr="A black arrow on a white square&#10;&#10;Description automatically generated">
            <a:extLst>
              <a:ext uri="{FF2B5EF4-FFF2-40B4-BE49-F238E27FC236}">
                <a16:creationId xmlns:a16="http://schemas.microsoft.com/office/drawing/2014/main" id="{EE3FF81E-601F-5982-06B3-FC0EFD574A87}"/>
              </a:ext>
            </a:extLst>
          </p:cNvPr>
          <p:cNvPicPr>
            <a:picLocks noChangeAspect="1"/>
          </p:cNvPicPr>
          <p:nvPr/>
        </p:nvPicPr>
        <p:blipFill>
          <a:blip r:embed="rId9"/>
          <a:stretch>
            <a:fillRect/>
          </a:stretch>
        </p:blipFill>
        <p:spPr>
          <a:xfrm>
            <a:off x="7390473" y="134879"/>
            <a:ext cx="657501" cy="639967"/>
          </a:xfrm>
          <a:prstGeom prst="rect">
            <a:avLst/>
          </a:prstGeom>
        </p:spPr>
      </p:pic>
      <p:pic>
        <p:nvPicPr>
          <p:cNvPr id="3" name="9x9Win.mov">
            <a:hlinkClick r:id="" action="ppaction://media"/>
            <a:extLst>
              <a:ext uri="{FF2B5EF4-FFF2-40B4-BE49-F238E27FC236}">
                <a16:creationId xmlns:a16="http://schemas.microsoft.com/office/drawing/2014/main" id="{03E97BD1-5119-41C4-F1A3-745157DE83E7}"/>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82818" y="794347"/>
            <a:ext cx="3913558" cy="4266463"/>
          </a:xfrm>
          <a:prstGeom prst="rect">
            <a:avLst/>
          </a:prstGeom>
        </p:spPr>
      </p:pic>
      <p:pic>
        <p:nvPicPr>
          <p:cNvPr id="2" name="9x9WinC.mov">
            <a:hlinkClick r:id="" action="ppaction://media"/>
            <a:extLst>
              <a:ext uri="{FF2B5EF4-FFF2-40B4-BE49-F238E27FC236}">
                <a16:creationId xmlns:a16="http://schemas.microsoft.com/office/drawing/2014/main" id="{315C2E91-4EF9-1C1D-E579-C2BEFFB2735C}"/>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622865" y="783511"/>
            <a:ext cx="3933437" cy="4288134"/>
          </a:xfrm>
          <a:prstGeom prst="rect">
            <a:avLst/>
          </a:prstGeom>
        </p:spPr>
      </p:pic>
    </p:spTree>
    <p:extLst>
      <p:ext uri="{BB962C8B-B14F-4D97-AF65-F5344CB8AC3E}">
        <p14:creationId xmlns:p14="http://schemas.microsoft.com/office/powerpoint/2010/main" val="44774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5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Transforming Traditional Business Models: Web3 by Slidesgo">
  <a:themeElements>
    <a:clrScheme name="Simple Light">
      <a:dk1>
        <a:srgbClr val="000000"/>
      </a:dk1>
      <a:lt1>
        <a:srgbClr val="FFFFFF"/>
      </a:lt1>
      <a:dk2>
        <a:srgbClr val="9C9C9C"/>
      </a:dk2>
      <a:lt2>
        <a:srgbClr val="C9C9C9"/>
      </a:lt2>
      <a:accent1>
        <a:srgbClr val="DDDDDD"/>
      </a:accent1>
      <a:accent2>
        <a:srgbClr val="EDEDED"/>
      </a:accent2>
      <a:accent3>
        <a:srgbClr val="82CECE"/>
      </a:accent3>
      <a:accent4>
        <a:srgbClr val="6DB2B2"/>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1135</Words>
  <Application>Microsoft Macintosh PowerPoint</Application>
  <PresentationFormat>On-screen Show (16:9)</PresentationFormat>
  <Paragraphs>103</Paragraphs>
  <Slides>12</Slides>
  <Notes>12</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Inconsolata</vt:lpstr>
      <vt:lpstr>PT Sans</vt:lpstr>
      <vt:lpstr>Montserrat Black</vt:lpstr>
      <vt:lpstr>Arial</vt:lpstr>
      <vt:lpstr>Times New Roman</vt:lpstr>
      <vt:lpstr>Press Start 2P</vt:lpstr>
      <vt:lpstr>Calibri</vt:lpstr>
      <vt:lpstr>Times</vt:lpstr>
      <vt:lpstr>Transforming Traditional Business Models: Web3 by Slidesgo</vt:lpstr>
      <vt:lpstr>Mia Weber &amp; Brandon Kamplain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Mia Weber &amp; Brandon Kamplain </dc:title>
  <cp:lastModifiedBy>Weber, Mia</cp:lastModifiedBy>
  <cp:revision>2</cp:revision>
  <dcterms:modified xsi:type="dcterms:W3CDTF">2024-04-30T19:21:31Z</dcterms:modified>
</cp:coreProperties>
</file>